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93" r:id="rId19"/>
    <p:sldId id="294" r:id="rId20"/>
    <p:sldId id="295" r:id="rId21"/>
    <p:sldId id="278" r:id="rId22"/>
    <p:sldId id="279" r:id="rId23"/>
    <p:sldId id="280" r:id="rId24"/>
    <p:sldId id="281" r:id="rId25"/>
    <p:sldId id="282" r:id="rId26"/>
    <p:sldId id="283" r:id="rId27"/>
    <p:sldId id="290" r:id="rId28"/>
    <p:sldId id="284" r:id="rId29"/>
    <p:sldId id="302" r:id="rId30"/>
    <p:sldId id="291" r:id="rId31"/>
    <p:sldId id="285" r:id="rId32"/>
    <p:sldId id="286" r:id="rId33"/>
    <p:sldId id="287" r:id="rId34"/>
    <p:sldId id="288" r:id="rId35"/>
    <p:sldId id="289" r:id="rId36"/>
    <p:sldId id="292" r:id="rId37"/>
    <p:sldId id="259" r:id="rId38"/>
    <p:sldId id="260" r:id="rId3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89" autoAdjust="0"/>
    <p:restoredTop sz="94660"/>
  </p:normalViewPr>
  <p:slideViewPr>
    <p:cSldViewPr snapToGrid="0">
      <p:cViewPr varScale="1">
        <p:scale>
          <a:sx n="71" d="100"/>
          <a:sy n="71" d="100"/>
        </p:scale>
        <p:origin x="137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Files\&#1060;&#1080;&#1085;&#1091;&#1085;&#1080;&#1074;&#1077;&#1088;&#1089;&#1080;&#1090;&#1077;&#1090;\&#1058;&#1077;&#1084;&#1072;%2005%20&#1053;&#1077;&#1081;&#1088;&#1086;&#1085;&#1085;&#1099;&#1077;%20&#1089;&#1077;&#1090;&#1080;\&#1051;&#1077;&#1082;%20&#1053;&#1077;&#1081;&#1088;&#1086;&#1085;&#1085;&#1099;&#1077;%20&#1089;&#1077;&#1090;&#108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2400"/>
              <a:t>Прогноз</a:t>
            </a:r>
            <a:r>
              <a:rPr lang="ru-RU" sz="2400" baseline="0"/>
              <a:t> курса доллара</a:t>
            </a:r>
            <a:endParaRPr lang="ru-RU" sz="2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'Нейронная сеть'!$C$28</c:f>
              <c:strCache>
                <c:ptCount val="1"/>
                <c:pt idx="0">
                  <c:v>Курс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'Нейронная сеть'!$B$38:$B$119</c:f>
              <c:numCache>
                <c:formatCode>m/d/yyyy</c:formatCode>
                <c:ptCount val="82"/>
                <c:pt idx="0">
                  <c:v>43840</c:v>
                </c:pt>
                <c:pt idx="1">
                  <c:v>43841</c:v>
                </c:pt>
                <c:pt idx="2">
                  <c:v>43842</c:v>
                </c:pt>
                <c:pt idx="3">
                  <c:v>43843</c:v>
                </c:pt>
                <c:pt idx="4">
                  <c:v>43844</c:v>
                </c:pt>
                <c:pt idx="5">
                  <c:v>43845</c:v>
                </c:pt>
                <c:pt idx="6">
                  <c:v>43846</c:v>
                </c:pt>
                <c:pt idx="7">
                  <c:v>43847</c:v>
                </c:pt>
                <c:pt idx="8">
                  <c:v>43848</c:v>
                </c:pt>
                <c:pt idx="9">
                  <c:v>43849</c:v>
                </c:pt>
                <c:pt idx="10">
                  <c:v>43850</c:v>
                </c:pt>
                <c:pt idx="11">
                  <c:v>43851</c:v>
                </c:pt>
                <c:pt idx="12">
                  <c:v>43852</c:v>
                </c:pt>
                <c:pt idx="13">
                  <c:v>43853</c:v>
                </c:pt>
                <c:pt idx="14">
                  <c:v>43854</c:v>
                </c:pt>
                <c:pt idx="15">
                  <c:v>43855</c:v>
                </c:pt>
                <c:pt idx="16">
                  <c:v>43856</c:v>
                </c:pt>
                <c:pt idx="17">
                  <c:v>43857</c:v>
                </c:pt>
                <c:pt idx="18">
                  <c:v>43858</c:v>
                </c:pt>
                <c:pt idx="19">
                  <c:v>43859</c:v>
                </c:pt>
                <c:pt idx="20">
                  <c:v>43860</c:v>
                </c:pt>
                <c:pt idx="21">
                  <c:v>43861</c:v>
                </c:pt>
                <c:pt idx="22">
                  <c:v>43862</c:v>
                </c:pt>
                <c:pt idx="23">
                  <c:v>43863</c:v>
                </c:pt>
                <c:pt idx="24">
                  <c:v>43864</c:v>
                </c:pt>
                <c:pt idx="25">
                  <c:v>43865</c:v>
                </c:pt>
                <c:pt idx="26">
                  <c:v>43866</c:v>
                </c:pt>
                <c:pt idx="27">
                  <c:v>43867</c:v>
                </c:pt>
                <c:pt idx="28">
                  <c:v>43868</c:v>
                </c:pt>
                <c:pt idx="29">
                  <c:v>43869</c:v>
                </c:pt>
                <c:pt idx="30">
                  <c:v>43870</c:v>
                </c:pt>
                <c:pt idx="31">
                  <c:v>43871</c:v>
                </c:pt>
                <c:pt idx="32">
                  <c:v>43872</c:v>
                </c:pt>
                <c:pt idx="33">
                  <c:v>43873</c:v>
                </c:pt>
                <c:pt idx="34">
                  <c:v>43874</c:v>
                </c:pt>
                <c:pt idx="35">
                  <c:v>43875</c:v>
                </c:pt>
                <c:pt idx="36">
                  <c:v>43876</c:v>
                </c:pt>
                <c:pt idx="37">
                  <c:v>43877</c:v>
                </c:pt>
                <c:pt idx="38">
                  <c:v>43878</c:v>
                </c:pt>
                <c:pt idx="39">
                  <c:v>43879</c:v>
                </c:pt>
                <c:pt idx="40">
                  <c:v>43880</c:v>
                </c:pt>
                <c:pt idx="41">
                  <c:v>43881</c:v>
                </c:pt>
                <c:pt idx="42">
                  <c:v>43882</c:v>
                </c:pt>
                <c:pt idx="43">
                  <c:v>43883</c:v>
                </c:pt>
                <c:pt idx="44">
                  <c:v>43884</c:v>
                </c:pt>
                <c:pt idx="45">
                  <c:v>43885</c:v>
                </c:pt>
                <c:pt idx="46">
                  <c:v>43886</c:v>
                </c:pt>
                <c:pt idx="47">
                  <c:v>43887</c:v>
                </c:pt>
                <c:pt idx="48">
                  <c:v>43888</c:v>
                </c:pt>
                <c:pt idx="49">
                  <c:v>43889</c:v>
                </c:pt>
                <c:pt idx="50">
                  <c:v>43890</c:v>
                </c:pt>
                <c:pt idx="51">
                  <c:v>43891</c:v>
                </c:pt>
                <c:pt idx="52">
                  <c:v>43892</c:v>
                </c:pt>
                <c:pt idx="53">
                  <c:v>43893</c:v>
                </c:pt>
                <c:pt idx="54">
                  <c:v>43894</c:v>
                </c:pt>
                <c:pt idx="55">
                  <c:v>43895</c:v>
                </c:pt>
                <c:pt idx="56">
                  <c:v>43896</c:v>
                </c:pt>
                <c:pt idx="57">
                  <c:v>43897</c:v>
                </c:pt>
                <c:pt idx="58">
                  <c:v>43898</c:v>
                </c:pt>
                <c:pt idx="59">
                  <c:v>43899</c:v>
                </c:pt>
                <c:pt idx="60">
                  <c:v>43900</c:v>
                </c:pt>
                <c:pt idx="61">
                  <c:v>43901</c:v>
                </c:pt>
                <c:pt idx="62">
                  <c:v>43902</c:v>
                </c:pt>
                <c:pt idx="63">
                  <c:v>43903</c:v>
                </c:pt>
                <c:pt idx="64">
                  <c:v>43904</c:v>
                </c:pt>
                <c:pt idx="65">
                  <c:v>43905</c:v>
                </c:pt>
                <c:pt idx="66">
                  <c:v>43906</c:v>
                </c:pt>
                <c:pt idx="67">
                  <c:v>43907</c:v>
                </c:pt>
                <c:pt idx="68">
                  <c:v>43908</c:v>
                </c:pt>
                <c:pt idx="69">
                  <c:v>43909</c:v>
                </c:pt>
                <c:pt idx="70">
                  <c:v>43910</c:v>
                </c:pt>
                <c:pt idx="71">
                  <c:v>43911</c:v>
                </c:pt>
                <c:pt idx="72">
                  <c:v>43912</c:v>
                </c:pt>
                <c:pt idx="73">
                  <c:v>43913</c:v>
                </c:pt>
                <c:pt idx="74">
                  <c:v>43914</c:v>
                </c:pt>
                <c:pt idx="75">
                  <c:v>43915</c:v>
                </c:pt>
                <c:pt idx="76">
                  <c:v>43916</c:v>
                </c:pt>
                <c:pt idx="77">
                  <c:v>43917</c:v>
                </c:pt>
                <c:pt idx="78">
                  <c:v>43918</c:v>
                </c:pt>
                <c:pt idx="79">
                  <c:v>43919</c:v>
                </c:pt>
                <c:pt idx="80">
                  <c:v>43920</c:v>
                </c:pt>
                <c:pt idx="81">
                  <c:v>43921</c:v>
                </c:pt>
              </c:numCache>
            </c:numRef>
          </c:cat>
          <c:val>
            <c:numRef>
              <c:f>'Нейронная сеть'!$C$38:$C$119</c:f>
              <c:numCache>
                <c:formatCode>General</c:formatCode>
                <c:ptCount val="82"/>
                <c:pt idx="0">
                  <c:v>61.26</c:v>
                </c:pt>
                <c:pt idx="1">
                  <c:v>61.24</c:v>
                </c:pt>
                <c:pt idx="2">
                  <c:v>61.24</c:v>
                </c:pt>
                <c:pt idx="3">
                  <c:v>61.15</c:v>
                </c:pt>
                <c:pt idx="4">
                  <c:v>61.2</c:v>
                </c:pt>
                <c:pt idx="5">
                  <c:v>61.43</c:v>
                </c:pt>
                <c:pt idx="6">
                  <c:v>61.5</c:v>
                </c:pt>
                <c:pt idx="7">
                  <c:v>61.55</c:v>
                </c:pt>
                <c:pt idx="8">
                  <c:v>61.51</c:v>
                </c:pt>
                <c:pt idx="9">
                  <c:v>61.51</c:v>
                </c:pt>
                <c:pt idx="10">
                  <c:v>61.52</c:v>
                </c:pt>
                <c:pt idx="11">
                  <c:v>61.64</c:v>
                </c:pt>
                <c:pt idx="12">
                  <c:v>61.86</c:v>
                </c:pt>
                <c:pt idx="13">
                  <c:v>61.92</c:v>
                </c:pt>
                <c:pt idx="14">
                  <c:v>61.88</c:v>
                </c:pt>
                <c:pt idx="15">
                  <c:v>61.87</c:v>
                </c:pt>
                <c:pt idx="16">
                  <c:v>61.87</c:v>
                </c:pt>
                <c:pt idx="17">
                  <c:v>62.18</c:v>
                </c:pt>
                <c:pt idx="18">
                  <c:v>62.69</c:v>
                </c:pt>
                <c:pt idx="19">
                  <c:v>62.6</c:v>
                </c:pt>
                <c:pt idx="20">
                  <c:v>62.73</c:v>
                </c:pt>
                <c:pt idx="21">
                  <c:v>63.2</c:v>
                </c:pt>
                <c:pt idx="22">
                  <c:v>63.5</c:v>
                </c:pt>
                <c:pt idx="23">
                  <c:v>63.5</c:v>
                </c:pt>
                <c:pt idx="24">
                  <c:v>63.66</c:v>
                </c:pt>
                <c:pt idx="25">
                  <c:v>63.63</c:v>
                </c:pt>
                <c:pt idx="26">
                  <c:v>63.13</c:v>
                </c:pt>
                <c:pt idx="27">
                  <c:v>62.91</c:v>
                </c:pt>
                <c:pt idx="28">
                  <c:v>63.3</c:v>
                </c:pt>
                <c:pt idx="29">
                  <c:v>63.76</c:v>
                </c:pt>
                <c:pt idx="30">
                  <c:v>63.77</c:v>
                </c:pt>
                <c:pt idx="31">
                  <c:v>63.85</c:v>
                </c:pt>
                <c:pt idx="32">
                  <c:v>63.9</c:v>
                </c:pt>
                <c:pt idx="33">
                  <c:v>63.49</c:v>
                </c:pt>
                <c:pt idx="34">
                  <c:v>63.29</c:v>
                </c:pt>
                <c:pt idx="35">
                  <c:v>63.53</c:v>
                </c:pt>
                <c:pt idx="36">
                  <c:v>63.53</c:v>
                </c:pt>
                <c:pt idx="37">
                  <c:v>63.53</c:v>
                </c:pt>
                <c:pt idx="38">
                  <c:v>63.48</c:v>
                </c:pt>
                <c:pt idx="39">
                  <c:v>63.55</c:v>
                </c:pt>
                <c:pt idx="40">
                  <c:v>63.74</c:v>
                </c:pt>
                <c:pt idx="41">
                  <c:v>63.69</c:v>
                </c:pt>
                <c:pt idx="42">
                  <c:v>64.010000000000005</c:v>
                </c:pt>
                <c:pt idx="43">
                  <c:v>64.25</c:v>
                </c:pt>
                <c:pt idx="44">
                  <c:v>64.25</c:v>
                </c:pt>
                <c:pt idx="45">
                  <c:v>64.569999999999993</c:v>
                </c:pt>
                <c:pt idx="46">
                  <c:v>65.13</c:v>
                </c:pt>
                <c:pt idx="47">
                  <c:v>65.319999999999993</c:v>
                </c:pt>
                <c:pt idx="48">
                  <c:v>65.59</c:v>
                </c:pt>
                <c:pt idx="49">
                  <c:v>66.31</c:v>
                </c:pt>
                <c:pt idx="50">
                  <c:v>67.040000000000006</c:v>
                </c:pt>
                <c:pt idx="51">
                  <c:v>67.040000000000006</c:v>
                </c:pt>
                <c:pt idx="52">
                  <c:v>66.959999999999994</c:v>
                </c:pt>
                <c:pt idx="53">
                  <c:v>66.53</c:v>
                </c:pt>
                <c:pt idx="54">
                  <c:v>66.19</c:v>
                </c:pt>
                <c:pt idx="55">
                  <c:v>66.16</c:v>
                </c:pt>
                <c:pt idx="56">
                  <c:v>67.099999999999994</c:v>
                </c:pt>
                <c:pt idx="57">
                  <c:v>68.03</c:v>
                </c:pt>
                <c:pt idx="58">
                  <c:v>68.06</c:v>
                </c:pt>
                <c:pt idx="59">
                  <c:v>70.13</c:v>
                </c:pt>
                <c:pt idx="60">
                  <c:v>72.930000000000007</c:v>
                </c:pt>
                <c:pt idx="61">
                  <c:v>71.7</c:v>
                </c:pt>
                <c:pt idx="62">
                  <c:v>72.8</c:v>
                </c:pt>
                <c:pt idx="63">
                  <c:v>74.03</c:v>
                </c:pt>
                <c:pt idx="64">
                  <c:v>72.989999999999995</c:v>
                </c:pt>
                <c:pt idx="65">
                  <c:v>72.989999999999995</c:v>
                </c:pt>
                <c:pt idx="66">
                  <c:v>73.569999999999993</c:v>
                </c:pt>
                <c:pt idx="67">
                  <c:v>74.540000000000006</c:v>
                </c:pt>
                <c:pt idx="68">
                  <c:v>75.959999999999994</c:v>
                </c:pt>
                <c:pt idx="69">
                  <c:v>79.42</c:v>
                </c:pt>
                <c:pt idx="70">
                  <c:v>79.680000000000007</c:v>
                </c:pt>
                <c:pt idx="71">
                  <c:v>79.16</c:v>
                </c:pt>
                <c:pt idx="72">
                  <c:v>78.88</c:v>
                </c:pt>
                <c:pt idx="73">
                  <c:v>79.36</c:v>
                </c:pt>
                <c:pt idx="74">
                  <c:v>79.41</c:v>
                </c:pt>
                <c:pt idx="75">
                  <c:v>78.3</c:v>
                </c:pt>
                <c:pt idx="76">
                  <c:v>78.08</c:v>
                </c:pt>
                <c:pt idx="77">
                  <c:v>78.03</c:v>
                </c:pt>
                <c:pt idx="78">
                  <c:v>78.34</c:v>
                </c:pt>
                <c:pt idx="79">
                  <c:v>78.430000000000007</c:v>
                </c:pt>
                <c:pt idx="80">
                  <c:v>78.91</c:v>
                </c:pt>
                <c:pt idx="81">
                  <c:v>79.28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121-4424-8634-68DE56AF9886}"/>
            </c:ext>
          </c:extLst>
        </c:ser>
        <c:ser>
          <c:idx val="6"/>
          <c:order val="1"/>
          <c:tx>
            <c:strRef>
              <c:f>'Нейронная сеть'!$G$28</c:f>
              <c:strCache>
                <c:ptCount val="1"/>
                <c:pt idx="0">
                  <c:v>Прогноз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'Нейронная сеть'!$B$38:$B$119</c:f>
              <c:numCache>
                <c:formatCode>m/d/yyyy</c:formatCode>
                <c:ptCount val="82"/>
                <c:pt idx="0">
                  <c:v>43840</c:v>
                </c:pt>
                <c:pt idx="1">
                  <c:v>43841</c:v>
                </c:pt>
                <c:pt idx="2">
                  <c:v>43842</c:v>
                </c:pt>
                <c:pt idx="3">
                  <c:v>43843</c:v>
                </c:pt>
                <c:pt idx="4">
                  <c:v>43844</c:v>
                </c:pt>
                <c:pt idx="5">
                  <c:v>43845</c:v>
                </c:pt>
                <c:pt idx="6">
                  <c:v>43846</c:v>
                </c:pt>
                <c:pt idx="7">
                  <c:v>43847</c:v>
                </c:pt>
                <c:pt idx="8">
                  <c:v>43848</c:v>
                </c:pt>
                <c:pt idx="9">
                  <c:v>43849</c:v>
                </c:pt>
                <c:pt idx="10">
                  <c:v>43850</c:v>
                </c:pt>
                <c:pt idx="11">
                  <c:v>43851</c:v>
                </c:pt>
                <c:pt idx="12">
                  <c:v>43852</c:v>
                </c:pt>
                <c:pt idx="13">
                  <c:v>43853</c:v>
                </c:pt>
                <c:pt idx="14">
                  <c:v>43854</c:v>
                </c:pt>
                <c:pt idx="15">
                  <c:v>43855</c:v>
                </c:pt>
                <c:pt idx="16">
                  <c:v>43856</c:v>
                </c:pt>
                <c:pt idx="17">
                  <c:v>43857</c:v>
                </c:pt>
                <c:pt idx="18">
                  <c:v>43858</c:v>
                </c:pt>
                <c:pt idx="19">
                  <c:v>43859</c:v>
                </c:pt>
                <c:pt idx="20">
                  <c:v>43860</c:v>
                </c:pt>
                <c:pt idx="21">
                  <c:v>43861</c:v>
                </c:pt>
                <c:pt idx="22">
                  <c:v>43862</c:v>
                </c:pt>
                <c:pt idx="23">
                  <c:v>43863</c:v>
                </c:pt>
                <c:pt idx="24">
                  <c:v>43864</c:v>
                </c:pt>
                <c:pt idx="25">
                  <c:v>43865</c:v>
                </c:pt>
                <c:pt idx="26">
                  <c:v>43866</c:v>
                </c:pt>
                <c:pt idx="27">
                  <c:v>43867</c:v>
                </c:pt>
                <c:pt idx="28">
                  <c:v>43868</c:v>
                </c:pt>
                <c:pt idx="29">
                  <c:v>43869</c:v>
                </c:pt>
                <c:pt idx="30">
                  <c:v>43870</c:v>
                </c:pt>
                <c:pt idx="31">
                  <c:v>43871</c:v>
                </c:pt>
                <c:pt idx="32">
                  <c:v>43872</c:v>
                </c:pt>
                <c:pt idx="33">
                  <c:v>43873</c:v>
                </c:pt>
                <c:pt idx="34">
                  <c:v>43874</c:v>
                </c:pt>
                <c:pt idx="35">
                  <c:v>43875</c:v>
                </c:pt>
                <c:pt idx="36">
                  <c:v>43876</c:v>
                </c:pt>
                <c:pt idx="37">
                  <c:v>43877</c:v>
                </c:pt>
                <c:pt idx="38">
                  <c:v>43878</c:v>
                </c:pt>
                <c:pt idx="39">
                  <c:v>43879</c:v>
                </c:pt>
                <c:pt idx="40">
                  <c:v>43880</c:v>
                </c:pt>
                <c:pt idx="41">
                  <c:v>43881</c:v>
                </c:pt>
                <c:pt idx="42">
                  <c:v>43882</c:v>
                </c:pt>
                <c:pt idx="43">
                  <c:v>43883</c:v>
                </c:pt>
                <c:pt idx="44">
                  <c:v>43884</c:v>
                </c:pt>
                <c:pt idx="45">
                  <c:v>43885</c:v>
                </c:pt>
                <c:pt idx="46">
                  <c:v>43886</c:v>
                </c:pt>
                <c:pt idx="47">
                  <c:v>43887</c:v>
                </c:pt>
                <c:pt idx="48">
                  <c:v>43888</c:v>
                </c:pt>
                <c:pt idx="49">
                  <c:v>43889</c:v>
                </c:pt>
                <c:pt idx="50">
                  <c:v>43890</c:v>
                </c:pt>
                <c:pt idx="51">
                  <c:v>43891</c:v>
                </c:pt>
                <c:pt idx="52">
                  <c:v>43892</c:v>
                </c:pt>
                <c:pt idx="53">
                  <c:v>43893</c:v>
                </c:pt>
                <c:pt idx="54">
                  <c:v>43894</c:v>
                </c:pt>
                <c:pt idx="55">
                  <c:v>43895</c:v>
                </c:pt>
                <c:pt idx="56">
                  <c:v>43896</c:v>
                </c:pt>
                <c:pt idx="57">
                  <c:v>43897</c:v>
                </c:pt>
                <c:pt idx="58">
                  <c:v>43898</c:v>
                </c:pt>
                <c:pt idx="59">
                  <c:v>43899</c:v>
                </c:pt>
                <c:pt idx="60">
                  <c:v>43900</c:v>
                </c:pt>
                <c:pt idx="61">
                  <c:v>43901</c:v>
                </c:pt>
                <c:pt idx="62">
                  <c:v>43902</c:v>
                </c:pt>
                <c:pt idx="63">
                  <c:v>43903</c:v>
                </c:pt>
                <c:pt idx="64">
                  <c:v>43904</c:v>
                </c:pt>
                <c:pt idx="65">
                  <c:v>43905</c:v>
                </c:pt>
                <c:pt idx="66">
                  <c:v>43906</c:v>
                </c:pt>
                <c:pt idx="67">
                  <c:v>43907</c:v>
                </c:pt>
                <c:pt idx="68">
                  <c:v>43908</c:v>
                </c:pt>
                <c:pt idx="69">
                  <c:v>43909</c:v>
                </c:pt>
                <c:pt idx="70">
                  <c:v>43910</c:v>
                </c:pt>
                <c:pt idx="71">
                  <c:v>43911</c:v>
                </c:pt>
                <c:pt idx="72">
                  <c:v>43912</c:v>
                </c:pt>
                <c:pt idx="73">
                  <c:v>43913</c:v>
                </c:pt>
                <c:pt idx="74">
                  <c:v>43914</c:v>
                </c:pt>
                <c:pt idx="75">
                  <c:v>43915</c:v>
                </c:pt>
                <c:pt idx="76">
                  <c:v>43916</c:v>
                </c:pt>
                <c:pt idx="77">
                  <c:v>43917</c:v>
                </c:pt>
                <c:pt idx="78">
                  <c:v>43918</c:v>
                </c:pt>
                <c:pt idx="79">
                  <c:v>43919</c:v>
                </c:pt>
                <c:pt idx="80">
                  <c:v>43920</c:v>
                </c:pt>
                <c:pt idx="81">
                  <c:v>43921</c:v>
                </c:pt>
              </c:numCache>
            </c:numRef>
          </c:cat>
          <c:val>
            <c:numRef>
              <c:f>'Нейронная сеть'!$G$38:$G$119</c:f>
              <c:numCache>
                <c:formatCode>General</c:formatCode>
                <c:ptCount val="82"/>
                <c:pt idx="0">
                  <c:v>61.278946397697965</c:v>
                </c:pt>
                <c:pt idx="1">
                  <c:v>66.259707053851159</c:v>
                </c:pt>
                <c:pt idx="2">
                  <c:v>66.23595140565952</c:v>
                </c:pt>
                <c:pt idx="3">
                  <c:v>66.207041232850912</c:v>
                </c:pt>
                <c:pt idx="4">
                  <c:v>66.115427833614916</c:v>
                </c:pt>
                <c:pt idx="5">
                  <c:v>66.013006115165751</c:v>
                </c:pt>
                <c:pt idx="6">
                  <c:v>65.942746914818215</c:v>
                </c:pt>
                <c:pt idx="7">
                  <c:v>65.888688918285382</c:v>
                </c:pt>
                <c:pt idx="8">
                  <c:v>65.787652897504543</c:v>
                </c:pt>
                <c:pt idx="9">
                  <c:v>65.757669368757306</c:v>
                </c:pt>
                <c:pt idx="10">
                  <c:v>65.799615620071876</c:v>
                </c:pt>
                <c:pt idx="11">
                  <c:v>65.839671421607193</c:v>
                </c:pt>
                <c:pt idx="12">
                  <c:v>65.850140617140866</c:v>
                </c:pt>
                <c:pt idx="13">
                  <c:v>65.879372947593907</c:v>
                </c:pt>
                <c:pt idx="14">
                  <c:v>65.923332997448924</c:v>
                </c:pt>
                <c:pt idx="15">
                  <c:v>65.949783936357321</c:v>
                </c:pt>
                <c:pt idx="16">
                  <c:v>65.994676516792325</c:v>
                </c:pt>
                <c:pt idx="17">
                  <c:v>66.043214859435466</c:v>
                </c:pt>
                <c:pt idx="18">
                  <c:v>66.08281655405392</c:v>
                </c:pt>
                <c:pt idx="19">
                  <c:v>66.102852477345309</c:v>
                </c:pt>
                <c:pt idx="20">
                  <c:v>66.136396621322717</c:v>
                </c:pt>
                <c:pt idx="21">
                  <c:v>66.203128840030786</c:v>
                </c:pt>
                <c:pt idx="22">
                  <c:v>66.302096458995067</c:v>
                </c:pt>
                <c:pt idx="23">
                  <c:v>66.405716445667565</c:v>
                </c:pt>
                <c:pt idx="24">
                  <c:v>66.47706600104101</c:v>
                </c:pt>
                <c:pt idx="25">
                  <c:v>66.568518224199153</c:v>
                </c:pt>
                <c:pt idx="26">
                  <c:v>66.770991968339445</c:v>
                </c:pt>
                <c:pt idx="27">
                  <c:v>66.962214404335725</c:v>
                </c:pt>
                <c:pt idx="28">
                  <c:v>67.024676737987974</c:v>
                </c:pt>
                <c:pt idx="29">
                  <c:v>67.115238332634036</c:v>
                </c:pt>
                <c:pt idx="30">
                  <c:v>67.191937412670498</c:v>
                </c:pt>
                <c:pt idx="31">
                  <c:v>67.151247792007936</c:v>
                </c:pt>
                <c:pt idx="32">
                  <c:v>67.098497698312684</c:v>
                </c:pt>
                <c:pt idx="33">
                  <c:v>67.174974054971599</c:v>
                </c:pt>
                <c:pt idx="34">
                  <c:v>67.243895060848772</c:v>
                </c:pt>
                <c:pt idx="35">
                  <c:v>67.221678330368022</c:v>
                </c:pt>
                <c:pt idx="36">
                  <c:v>67.247702225367746</c:v>
                </c:pt>
                <c:pt idx="37">
                  <c:v>67.332238285642504</c:v>
                </c:pt>
                <c:pt idx="38">
                  <c:v>67.34186453375618</c:v>
                </c:pt>
                <c:pt idx="39">
                  <c:v>67.290208684188443</c:v>
                </c:pt>
                <c:pt idx="40">
                  <c:v>67.303861314229692</c:v>
                </c:pt>
                <c:pt idx="41">
                  <c:v>67.304316160269948</c:v>
                </c:pt>
                <c:pt idx="42">
                  <c:v>67.224826685646335</c:v>
                </c:pt>
                <c:pt idx="43">
                  <c:v>67.206241463571473</c:v>
                </c:pt>
                <c:pt idx="44">
                  <c:v>67.267379546421949</c:v>
                </c:pt>
                <c:pt idx="45">
                  <c:v>67.298898750377276</c:v>
                </c:pt>
                <c:pt idx="46">
                  <c:v>67.339707253638494</c:v>
                </c:pt>
                <c:pt idx="47">
                  <c:v>67.405572840620778</c:v>
                </c:pt>
                <c:pt idx="48">
                  <c:v>67.504641641479822</c:v>
                </c:pt>
                <c:pt idx="49">
                  <c:v>67.600450843450844</c:v>
                </c:pt>
                <c:pt idx="50">
                  <c:v>67.71746453050504</c:v>
                </c:pt>
                <c:pt idx="51">
                  <c:v>67.925948595393848</c:v>
                </c:pt>
                <c:pt idx="52">
                  <c:v>68.094732250091155</c:v>
                </c:pt>
                <c:pt idx="53">
                  <c:v>68.25785743611327</c:v>
                </c:pt>
                <c:pt idx="54">
                  <c:v>68.551970280053737</c:v>
                </c:pt>
                <c:pt idx="55">
                  <c:v>68.856674192302819</c:v>
                </c:pt>
                <c:pt idx="56">
                  <c:v>69.010909134076243</c:v>
                </c:pt>
                <c:pt idx="57">
                  <c:v>69.08654511847736</c:v>
                </c:pt>
                <c:pt idx="58">
                  <c:v>69.156056215820158</c:v>
                </c:pt>
                <c:pt idx="59">
                  <c:v>69.169840327856505</c:v>
                </c:pt>
                <c:pt idx="60">
                  <c:v>69.177698154487075</c:v>
                </c:pt>
                <c:pt idx="61">
                  <c:v>69.325302771682004</c:v>
                </c:pt>
                <c:pt idx="62">
                  <c:v>69.473382159827224</c:v>
                </c:pt>
                <c:pt idx="63">
                  <c:v>69.715821255323661</c:v>
                </c:pt>
                <c:pt idx="64">
                  <c:v>70.303049804044974</c:v>
                </c:pt>
                <c:pt idx="65">
                  <c:v>71.021458927717788</c:v>
                </c:pt>
                <c:pt idx="66">
                  <c:v>71.446723493398778</c:v>
                </c:pt>
                <c:pt idx="67">
                  <c:v>71.777260139535827</c:v>
                </c:pt>
                <c:pt idx="68">
                  <c:v>72.413676071153105</c:v>
                </c:pt>
                <c:pt idx="69">
                  <c:v>72.768478943491189</c:v>
                </c:pt>
                <c:pt idx="70">
                  <c:v>72.633841459448689</c:v>
                </c:pt>
                <c:pt idx="71">
                  <c:v>72.968230339245366</c:v>
                </c:pt>
                <c:pt idx="72">
                  <c:v>73.348230632437591</c:v>
                </c:pt>
                <c:pt idx="73">
                  <c:v>73.71109908236771</c:v>
                </c:pt>
                <c:pt idx="74">
                  <c:v>74.33011333156459</c:v>
                </c:pt>
                <c:pt idx="75">
                  <c:v>74.820801191613114</c:v>
                </c:pt>
                <c:pt idx="76">
                  <c:v>75.078631259652795</c:v>
                </c:pt>
                <c:pt idx="77">
                  <c:v>75.411099649008747</c:v>
                </c:pt>
                <c:pt idx="78">
                  <c:v>75.877209268325132</c:v>
                </c:pt>
                <c:pt idx="79">
                  <c:v>75.856659256824244</c:v>
                </c:pt>
                <c:pt idx="80">
                  <c:v>75.659650879346245</c:v>
                </c:pt>
                <c:pt idx="81">
                  <c:v>75.525179665298353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121-4424-8634-68DE56AF98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3900536"/>
        <c:axId val="293901496"/>
      </c:lineChart>
      <c:dateAx>
        <c:axId val="293900536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93901496"/>
        <c:crosses val="autoZero"/>
        <c:auto val="1"/>
        <c:lblOffset val="100"/>
        <c:baseTimeUnit val="days"/>
      </c:dateAx>
      <c:valAx>
        <c:axId val="293901496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93900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bg1">
          <a:lumMod val="50000"/>
        </a:schemeClr>
      </a:solidFill>
      <a:round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3EAA4-AD9A-46D6-9C18-39AED2AD8DAE}" type="datetimeFigureOut">
              <a:rPr lang="ru-RU" smtClean="0"/>
              <a:t>01.12.2021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B2A30B-2345-4D2E-9D64-3C56C0DCD2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3031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310939-6341-4A02-B124-C4E786583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1223" y="3074640"/>
            <a:ext cx="8203474" cy="2261968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4DBA2E-D5AB-4058-8FD6-C2168350E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1223" y="5507875"/>
            <a:ext cx="8203474" cy="67720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1D21944-1A6C-428C-8092-1D25ACA03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D995B-B287-4EB2-A84B-6C04CBD215CB}" type="datetime1">
              <a:rPr lang="ru-RU" smtClean="0"/>
              <a:t>01.12.2021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A2DDBA-F041-42C7-B3E0-5464B34B1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9C8CC22-604C-423A-9C1D-9E10C7E7A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140B-44EE-4255-A26C-1F2780EA458E}" type="slidenum">
              <a:rPr lang="ru-RU" smtClean="0"/>
              <a:t>‹#›</a:t>
            </a:fld>
            <a:endParaRPr lang="ru-RU"/>
          </a:p>
        </p:txBody>
      </p:sp>
      <p:pic>
        <p:nvPicPr>
          <p:cNvPr id="10" name="Рисунок 9" descr="Изображение выглядит как здание&#10;&#10;Автоматически созданное описание">
            <a:extLst>
              <a:ext uri="{FF2B5EF4-FFF2-40B4-BE49-F238E27FC236}">
                <a16:creationId xmlns:a16="http://schemas.microsoft.com/office/drawing/2014/main" id="{88AAA92C-1B21-48F1-9770-D1C819366D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8"/>
            <a:ext cx="9144000" cy="1907091"/>
          </a:xfrm>
          <a:prstGeom prst="rect">
            <a:avLst/>
          </a:prstGeom>
        </p:spPr>
      </p:pic>
      <p:sp>
        <p:nvSpPr>
          <p:cNvPr id="8" name="Текст 7">
            <a:extLst>
              <a:ext uri="{FF2B5EF4-FFF2-40B4-BE49-F238E27FC236}">
                <a16:creationId xmlns:a16="http://schemas.microsoft.com/office/drawing/2014/main" id="{11599ADA-F35E-4F60-A0CB-B9FB73154B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223" y="2193925"/>
            <a:ext cx="8203474" cy="70944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85639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665FCE-7161-4FA3-8F5D-CBB4A4EAD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09D569-8282-4392-83D4-9D330BCF02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3F01BB2-C9BA-4123-BADE-923A00042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E2CCD1-F73C-4C47-BB62-FD0987186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BDB3-A02B-48A1-A5E8-1A19011DB606}" type="datetime1">
              <a:rPr lang="ru-RU" smtClean="0"/>
              <a:t>01.12.2021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2D5F7C-A2B8-4383-83A0-1FBAA0A11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B17554-772C-49C9-B1B6-EFB1C8C6A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140B-44EE-4255-A26C-1F2780EA45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422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D46FFD-0A47-4E2E-BA5C-3EA04ED1D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B9D7EA2-0F7A-4F8B-B61C-28ADE2D70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2B9771-DA60-4F88-97C5-74BF927DA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0EA78-0767-4149-A8E0-25488BC1FECB}" type="datetime1">
              <a:rPr lang="ru-RU" smtClean="0"/>
              <a:t>01.12.2021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9E7B1B-C936-4F94-9B65-A6F867D0E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F26BB7-A7C4-4932-A77E-161D71174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140B-44EE-4255-A26C-1F2780EA45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42174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F49A4AA-769E-4F18-925F-21175992A3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F4144F7-F637-4FFE-86A4-944513F99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BEF806-13AB-4623-84B9-1CD80090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8C53-BE49-42BD-A657-2F2271EA9112}" type="datetime1">
              <a:rPr lang="ru-RU" smtClean="0"/>
              <a:t>01.12.2021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BA183C-DB59-4988-92A3-A4C1EB438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9B6E7B-36DF-488D-8338-AAEE43ED4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140B-44EE-4255-A26C-1F2780EA45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128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33EDDCD-0B7F-4EBE-8ACF-6F6E9B5733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08933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B896B5E3-60CE-41DF-AD01-FD6E100EC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" y="1123406"/>
            <a:ext cx="8891451" cy="512064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44B4E8-B85A-4357-85F8-ACFB3CDE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76787-54DF-46BC-8388-E7A3FF7DAE8C}" type="datetime1">
              <a:rPr lang="ru-RU" smtClean="0"/>
              <a:t>01.12.2021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763633-3A58-4EDA-8224-390344DD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8BC711-FA30-4F72-97B0-A24C4E9D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140B-44EE-4255-A26C-1F2780EA458E}" type="slidenum">
              <a:rPr lang="ru-RU" smtClean="0"/>
              <a:t>‹#›</a:t>
            </a:fld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85A620-DA50-415F-BCC3-018D4E643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588" y="123461"/>
            <a:ext cx="5773782" cy="605879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298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896B5E3-60CE-41DF-AD01-FD6E100EC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" y="766354"/>
            <a:ext cx="8891451" cy="547769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44B4E8-B85A-4357-85F8-ACFB3CDE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76787-54DF-46BC-8388-E7A3FF7DAE8C}" type="datetime1">
              <a:rPr lang="ru-RU" smtClean="0"/>
              <a:t>01.12.2021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763633-3A58-4EDA-8224-390344DD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B8BC711-FA30-4F72-97B0-A24C4E9D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140B-44EE-4255-A26C-1F2780EA458E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C92EC58-4508-4423-9DF2-41DB3F50A1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7296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85A620-DA50-415F-BCC3-018D4E643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075"/>
            <a:ext cx="8891451" cy="605879"/>
          </a:xfrm>
        </p:spPr>
        <p:txBody>
          <a:bodyPr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45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DD14B78-625D-40AA-B682-23477642A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A66E2-A675-48BE-86D4-6572616C10C9}" type="datetime1">
              <a:rPr lang="ru-RU" smtClean="0"/>
              <a:t>01.12.2021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FEB7C7D-6BAF-4018-95CD-1E621A6E8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C5652CC-061F-4A9F-A5B4-E656BE58A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140B-44EE-4255-A26C-1F2780EA45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0150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лагодарю за вним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682A2344-58FF-496D-8409-B241DF0D4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A2B04-F2E8-450E-981B-3AC1477916BF}" type="datetime1">
              <a:rPr lang="ru-RU" smtClean="0"/>
              <a:t>01.12.2021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401068F-09E9-4B41-A202-6E9732788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CC80CDD-42B5-4DA4-83D1-27EFA0925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140B-44EE-4255-A26C-1F2780EA458E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36">
            <a:extLst>
              <a:ext uri="{FF2B5EF4-FFF2-40B4-BE49-F238E27FC236}">
                <a16:creationId xmlns:a16="http://schemas.microsoft.com/office/drawing/2014/main" id="{40964EA8-93EE-4593-9922-44D863AF6E74}"/>
              </a:ext>
            </a:extLst>
          </p:cNvPr>
          <p:cNvSpPr/>
          <p:nvPr userDrawn="1"/>
        </p:nvSpPr>
        <p:spPr bwMode="auto">
          <a:xfrm>
            <a:off x="6436311" y="3116228"/>
            <a:ext cx="2626598" cy="2782075"/>
          </a:xfrm>
          <a:prstGeom prst="rect">
            <a:avLst/>
          </a:prstGeom>
          <a:solidFill>
            <a:srgbClr val="D94026"/>
          </a:solidFill>
          <a:ln>
            <a:noFill/>
            <a:headEnd type="none" w="med" len="med"/>
            <a:tailEnd type="none" w="med" len="med"/>
          </a:ln>
          <a:effectLst>
            <a:outerShdw blurRad="3937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45708" tIns="45708" rIns="45708" bIns="45708" numCol="1" rtlCol="0" anchor="ctr" anchorCtr="0" compatLnSpc="1">
            <a:prstTxWarp prst="textNoShape">
              <a:avLst/>
            </a:prstTxWarp>
          </a:bodyPr>
          <a:lstStyle/>
          <a:p>
            <a:pPr algn="ctr" defTabSz="913825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ru-RU" sz="3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Михаил Смирнов</a:t>
            </a:r>
            <a:endParaRPr lang="en-US" sz="3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26B3CF4-ABAB-4107-A423-66E1BCAB67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54" y="3116768"/>
            <a:ext cx="5935202" cy="2781535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95DBC27-4CC2-4194-B53D-4DDDD595923D}"/>
              </a:ext>
            </a:extLst>
          </p:cNvPr>
          <p:cNvSpPr/>
          <p:nvPr userDrawn="1"/>
        </p:nvSpPr>
        <p:spPr>
          <a:xfrm>
            <a:off x="422055" y="197041"/>
            <a:ext cx="5935202" cy="2782075"/>
          </a:xfrm>
          <a:prstGeom prst="rect">
            <a:avLst/>
          </a:prstGeom>
          <a:solidFill>
            <a:srgbClr val="D94026"/>
          </a:solidFill>
        </p:spPr>
        <p:txBody>
          <a:bodyPr wrap="square" lIns="91416" tIns="45708" rIns="91416" bIns="45708" anchor="ctr" anchorCtr="0">
            <a:noAutofit/>
            <a:scene3d>
              <a:camera prst="orthographicFront"/>
              <a:lightRig rig="threePt" dir="t"/>
            </a:scene3d>
            <a:sp3d contourW="12700">
              <a:contourClr>
                <a:srgbClr val="002060"/>
              </a:contourClr>
            </a:sp3d>
          </a:bodyPr>
          <a:lstStyle/>
          <a:p>
            <a:pPr algn="ctr">
              <a:spcAft>
                <a:spcPts val="1200"/>
              </a:spcAft>
            </a:pPr>
            <a:r>
              <a:rPr lang="ru-RU" sz="3000" b="1" cap="all" dirty="0">
                <a:ln w="6600">
                  <a:noFill/>
                  <a:prstDash val="solid"/>
                </a:ln>
                <a:latin typeface="Segoe UI Light" panose="020B0502040204020203" pitchFamily="34" charset="0"/>
                <a:cs typeface="Segoe UI Light" panose="020B0502040204020203" pitchFamily="34" charset="0"/>
              </a:rPr>
              <a:t>Благодарю за внимание</a:t>
            </a:r>
          </a:p>
        </p:txBody>
      </p:sp>
      <p:pic>
        <p:nvPicPr>
          <p:cNvPr id="13" name="Picture 2" descr="http://www.fa.ru/dep/skp/PublishingImages/w1-1920.png">
            <a:extLst>
              <a:ext uri="{FF2B5EF4-FFF2-40B4-BE49-F238E27FC236}">
                <a16:creationId xmlns:a16="http://schemas.microsoft.com/office/drawing/2014/main" id="{52DD6816-A76A-414C-A066-59DF34E96D1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2" t="8161" r="28800" b="13383"/>
          <a:stretch/>
        </p:blipFill>
        <p:spPr bwMode="auto">
          <a:xfrm>
            <a:off x="6436311" y="196316"/>
            <a:ext cx="2628000" cy="27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142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8B8EC1-BC77-49B5-949E-82E3B9CE8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C3C931-C88E-4F2E-86BA-7A96763B6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1D36F6-EBE7-40F1-85E4-2F2B7D93A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F41AB8-79AB-41F3-9990-957DFEBDF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1072D-5B46-4C9F-A163-D721818AA72F}" type="datetime1">
              <a:rPr lang="ru-RU" smtClean="0"/>
              <a:t>01.12.2021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D2D6F10-FD21-4D89-8896-44C478452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648ECB-1896-4DF7-8AA9-BA2989E98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140B-44EE-4255-A26C-1F2780EA45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0057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1CD7F3-E914-4A45-BA09-446383500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10389E-2BF8-4D6F-8E1F-774BC8423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9690B9D-C6EE-48CC-BD3F-4A0593D3A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904B82-16A2-4D5D-9917-5E97F1EB05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FD8F4BF-62E7-4DB0-B27B-1A21D17838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848815B-4045-418D-9BB4-D658C5583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76AF9-367F-458B-ACB1-1435FB832E32}" type="datetime1">
              <a:rPr lang="ru-RU" smtClean="0"/>
              <a:t>01.12.2021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DCB1580-77D1-476E-AB14-634E9EEB4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EBED919-F9E6-4D98-92D2-5DFFE606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140B-44EE-4255-A26C-1F2780EA45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996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5F8A8-C36E-44A9-8728-E6B0D470E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7F2DDD5-98F7-4B01-ACFA-B8ABBAA95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6A5B-49EE-4033-9DAE-CBD6C3A42872}" type="datetime1">
              <a:rPr lang="ru-RU" smtClean="0"/>
              <a:t>01.12.2021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A5F65BB-6CEA-4D92-80EC-EE43B9F08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66AC5FC-7B52-4293-870D-03C5D3BB6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140B-44EE-4255-A26C-1F2780EA45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3874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EEBEF-BFE0-428C-90B3-03D9E76BD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F020A4-53EA-4755-A4BA-CF4BF9295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1769E10-8350-48CB-8961-955CEEDF1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1198AC0-7D99-4916-85FA-37CEFEB8A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99E7F-F7A7-46F1-B565-D15DA3F38C5A}" type="datetime1">
              <a:rPr lang="ru-RU" smtClean="0"/>
              <a:t>01.12.2021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1AEF46D-6844-4965-BB09-915C6D743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014865-F88B-443F-ACA0-ECCA80B86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140B-44EE-4255-A26C-1F2780EA45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0299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739BFE-0D61-4786-B1E2-84054C79A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CB23043-C5B1-4720-9B33-3AC113D20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690495-D6F3-4CFD-84A9-489DDE372B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A2B04-F2E8-450E-981B-3AC1477916BF}" type="datetime1">
              <a:rPr lang="ru-RU" smtClean="0"/>
              <a:t>01.12.2021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9354D5D-26C3-464E-B2CF-523FAF0AC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3B0DC3-F057-4B3E-836E-2B5DC3E9A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A140B-44EE-4255-A26C-1F2780EA458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9342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5" r:id="rId4"/>
    <p:sldLayoutId id="214748366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A5E1FF-E92C-4F2D-955A-C148960D7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699" y="2644746"/>
            <a:ext cx="8584602" cy="677209"/>
          </a:xfrm>
        </p:spPr>
        <p:txBody>
          <a:bodyPr>
            <a:normAutofit/>
          </a:bodyPr>
          <a:lstStyle/>
          <a:p>
            <a:r>
              <a:rPr lang="ru-RU" sz="3600" dirty="0"/>
              <a:t>Нейронные сети в </a:t>
            </a:r>
            <a:r>
              <a:rPr lang="en-US" sz="3600" dirty="0"/>
              <a:t>Excel</a:t>
            </a:r>
            <a:endParaRPr lang="ru-RU" sz="3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BC9FAE8-A672-4362-81DF-B375C19E5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699" y="5358038"/>
            <a:ext cx="8692178" cy="677209"/>
          </a:xfrm>
        </p:spPr>
        <p:txBody>
          <a:bodyPr>
            <a:noAutofit/>
          </a:bodyPr>
          <a:lstStyle/>
          <a:p>
            <a:r>
              <a:rPr lang="ru-RU" dirty="0"/>
              <a:t>Доцент департамента анализа данных и машинного обучения Смирнов Михаил Викторович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5B9248A-37B1-45E1-8B64-779455F822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046" y="2065358"/>
            <a:ext cx="7921908" cy="677209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ru-RU" dirty="0"/>
              <a:t>Дисциплина «Обработка данных и моделирование в </a:t>
            </a:r>
            <a:r>
              <a:rPr lang="en-US" dirty="0"/>
              <a:t>Excel</a:t>
            </a:r>
            <a:r>
              <a:rPr lang="ru-RU" dirty="0"/>
              <a:t>»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476F7AF-2979-4119-B13C-51EB693165F1}"/>
              </a:ext>
            </a:extLst>
          </p:cNvPr>
          <p:cNvSpPr txBox="1">
            <a:spLocks/>
          </p:cNvSpPr>
          <p:nvPr/>
        </p:nvSpPr>
        <p:spPr>
          <a:xfrm>
            <a:off x="2144613" y="3463677"/>
            <a:ext cx="4854772" cy="517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2200" dirty="0"/>
              <a:t>Лекция</a:t>
            </a:r>
            <a:r>
              <a:rPr lang="en-US" sz="2200" dirty="0"/>
              <a:t> </a:t>
            </a:r>
            <a:r>
              <a:rPr lang="ru-RU" sz="2200" dirty="0"/>
              <a:t>в форме вебинара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B424D2-823E-4501-ADBE-D1637DB7FC9F}"/>
              </a:ext>
            </a:extLst>
          </p:cNvPr>
          <p:cNvSpPr txBox="1"/>
          <p:nvPr/>
        </p:nvSpPr>
        <p:spPr>
          <a:xfrm>
            <a:off x="2222796" y="3993990"/>
            <a:ext cx="46984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Поток:</a:t>
            </a:r>
            <a:r>
              <a:rPr lang="en-US" sz="22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ru-RU" sz="2200" u="none" strike="noStrike" dirty="0">
                <a:effectLst/>
                <a:latin typeface="Open Sans" panose="020B0606030504020204" pitchFamily="34" charset="0"/>
              </a:rPr>
              <a:t>ПИ20-1, ПИ20-2, ПИ20-3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18BC8A-2A2D-4246-995A-432B284CCDE2}"/>
              </a:ext>
            </a:extLst>
          </p:cNvPr>
          <p:cNvSpPr txBox="1"/>
          <p:nvPr/>
        </p:nvSpPr>
        <p:spPr>
          <a:xfrm>
            <a:off x="3294014" y="4640031"/>
            <a:ext cx="26635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/>
              <a:t>26 ноября 2021 года</a:t>
            </a:r>
          </a:p>
        </p:txBody>
      </p:sp>
    </p:spTree>
    <p:extLst>
      <p:ext uri="{BB962C8B-B14F-4D97-AF65-F5344CB8AC3E}">
        <p14:creationId xmlns:p14="http://schemas.microsoft.com/office/powerpoint/2010/main" val="361224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B6FD121D-388B-40EC-9B25-874BD8101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518352"/>
            <a:ext cx="2430291" cy="119307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Творческие задачи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0CED1B4-9B81-4F3E-B157-CD2B2E70C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140B-44EE-4255-A26C-1F2780EA458E}" type="slidenum">
              <a:rPr lang="ru-RU" sz="1600" smtClean="0"/>
              <a:t>10</a:t>
            </a:fld>
            <a:endParaRPr lang="ru-RU" sz="160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0E96169-6D88-4A9E-BB55-D0609171D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нейронных сетей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5D6486-606D-4C0A-8F46-38E7274A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85" y="3317876"/>
            <a:ext cx="3028950" cy="3038475"/>
          </a:xfrm>
          <a:prstGeom prst="rect">
            <a:avLst/>
          </a:prstGeom>
        </p:spPr>
      </p:pic>
      <p:pic>
        <p:nvPicPr>
          <p:cNvPr id="8" name="Рисунок 7" descr="Изображение выглядит как мужчина, стоит, фотография, передний&#10;&#10;Автоматически созданное описание">
            <a:extLst>
              <a:ext uri="{FF2B5EF4-FFF2-40B4-BE49-F238E27FC236}">
                <a16:creationId xmlns:a16="http://schemas.microsoft.com/office/drawing/2014/main" id="{3E3B6DD2-074D-4B29-A307-C3697279E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398" y="1313527"/>
            <a:ext cx="3810532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92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1E365764-37F3-4FF4-80EE-CB4615809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59" y="2555966"/>
            <a:ext cx="2567941" cy="141659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Изображения, неотличимые от реальных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DE0BB01-6093-4B46-97B3-655621D4D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140B-44EE-4255-A26C-1F2780EA458E}" type="slidenum">
              <a:rPr lang="ru-RU" sz="1600" smtClean="0"/>
              <a:t>11</a:t>
            </a:fld>
            <a:endParaRPr lang="ru-RU" sz="16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8C20F3A-F5E7-42FD-ACC2-C1F4ED42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нейронных сетей</a:t>
            </a:r>
          </a:p>
        </p:txBody>
      </p:sp>
      <p:pic>
        <p:nvPicPr>
          <p:cNvPr id="9" name="Рисунок 8" descr="Изображение выглядит как внутренний, человек, монитор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6605D02C-2F97-486B-88EE-C7B6DD3CED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338" y="1782673"/>
            <a:ext cx="5773782" cy="388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86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3E2560C4-452C-49E0-9D81-AF0CC5CF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6800" y="1768134"/>
            <a:ext cx="6249850" cy="605879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/>
              <a:t>Почему сейчас?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2A637E6-9A3A-4963-A3AC-16234F64D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00974" y="6356351"/>
            <a:ext cx="714375" cy="365125"/>
          </a:xfrm>
        </p:spPr>
        <p:txBody>
          <a:bodyPr/>
          <a:lstStyle/>
          <a:p>
            <a:fld id="{C91A140B-44EE-4255-A26C-1F2780EA458E}" type="slidenum">
              <a:rPr lang="ru-RU" sz="1600" smtClean="0"/>
              <a:t>12</a:t>
            </a:fld>
            <a:endParaRPr lang="ru-RU" sz="160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A5F17E7-ACAF-4F99-87D0-F73F63378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588" y="243841"/>
            <a:ext cx="5773782" cy="485500"/>
          </a:xfrm>
        </p:spPr>
        <p:txBody>
          <a:bodyPr>
            <a:normAutofit/>
          </a:bodyPr>
          <a:lstStyle/>
          <a:p>
            <a:pPr>
              <a:lnSpc>
                <a:spcPct val="0"/>
              </a:lnSpc>
            </a:pPr>
            <a:r>
              <a:rPr lang="ru-RU" altLang="ru-RU" sz="2400" b="1" dirty="0"/>
              <a:t>Понятие искусственной нейронной сети</a:t>
            </a:r>
            <a:br>
              <a:rPr lang="ru-RU" altLang="ru-RU" sz="2400" b="1" dirty="0"/>
            </a:b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2257D-8632-4FBC-9E01-FA66C50E63DF}"/>
              </a:ext>
            </a:extLst>
          </p:cNvPr>
          <p:cNvSpPr txBox="1"/>
          <p:nvPr/>
        </p:nvSpPr>
        <p:spPr>
          <a:xfrm>
            <a:off x="460449" y="2687076"/>
            <a:ext cx="822310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sz="2800" dirty="0"/>
              <a:t>возросла производительность компьютеров</a:t>
            </a:r>
          </a:p>
          <a:p>
            <a:pPr marL="285750" indent="-285750">
              <a:buFontTx/>
              <a:buChar char="-"/>
            </a:pPr>
            <a:r>
              <a:rPr lang="ru-RU" sz="2800" dirty="0"/>
              <a:t>многоядерные процессоры</a:t>
            </a:r>
          </a:p>
          <a:p>
            <a:pPr marL="285750" indent="-285750">
              <a:buFontTx/>
              <a:buChar char="-"/>
            </a:pPr>
            <a:r>
              <a:rPr lang="ru-RU" sz="2800" dirty="0"/>
              <a:t>графические ускорители </a:t>
            </a:r>
            <a:r>
              <a:rPr lang="en-US" sz="2800" dirty="0"/>
              <a:t>GPU</a:t>
            </a:r>
            <a:endParaRPr lang="ru-RU" sz="2800" dirty="0"/>
          </a:p>
          <a:p>
            <a:pPr marL="285750" indent="-285750">
              <a:buFontTx/>
              <a:buChar char="-"/>
            </a:pPr>
            <a:r>
              <a:rPr lang="ru-RU" sz="2800" dirty="0"/>
              <a:t>существенные улучшения в алгоритмах обучения нейронных сетей</a:t>
            </a:r>
          </a:p>
          <a:p>
            <a:pPr marL="285750" indent="-285750">
              <a:buFontTx/>
              <a:buChar char="-"/>
            </a:pPr>
            <a:r>
              <a:rPr lang="ru-RU" sz="2800" dirty="0"/>
              <a:t>большое количество готовых к использованию библиотек, в которых реализованы современные алгоритмы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628118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726E55E-A326-4E44-AB80-68555852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kern="1200" dirty="0">
                <a:latin typeface="+mj-lt"/>
                <a:ea typeface="+mj-ea"/>
                <a:cs typeface="+mj-cs"/>
              </a:rPr>
              <a:t>Вопрос 2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C7A8956-8C06-4430-92E9-22DAF4BBF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49" y="1825625"/>
            <a:ext cx="3425191" cy="19843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 marL="42863">
              <a:lnSpc>
                <a:spcPct val="90000"/>
              </a:lnSpc>
              <a:spcAft>
                <a:spcPts val="600"/>
              </a:spcAft>
            </a:pPr>
            <a:r>
              <a:rPr lang="ru-RU" altLang="ru-RU" sz="2800" b="1" dirty="0"/>
              <a:t>Модель одного нейрона. Искусственная нейронная сеть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1B94D95-2F37-40A1-9D48-FC8A03D6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91A140B-44EE-4255-A26C-1F2780EA458E}" type="slidenum">
              <a:rPr lang="ru-RU" sz="1600" smtClean="0"/>
              <a:pPr>
                <a:spcAft>
                  <a:spcPts val="600"/>
                </a:spcAft>
              </a:pPr>
              <a:t>13</a:t>
            </a:fld>
            <a:endParaRPr lang="ru-RU" sz="160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06BD51-3AC8-4701-BE65-E0EE87C6B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022" y="365126"/>
            <a:ext cx="1725318" cy="609653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27A45FE-0AE8-4435-A962-3B0CDA6F6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87" y="1690689"/>
            <a:ext cx="28289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44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8051C11-83C4-4854-9059-D725B5909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140B-44EE-4255-A26C-1F2780EA458E}" type="slidenum">
              <a:rPr lang="ru-RU" smtClean="0"/>
              <a:t>14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27B70A4-281F-4E35-B371-1A4359EC5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Биологический нейрон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E4E63B-8197-4839-A297-C1FC66A2C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924050"/>
            <a:ext cx="6067792" cy="3419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D6FB68-1F12-4C7E-ADC9-5F5D92D0D69D}"/>
              </a:ext>
            </a:extLst>
          </p:cNvPr>
          <p:cNvSpPr txBox="1"/>
          <p:nvPr/>
        </p:nvSpPr>
        <p:spPr>
          <a:xfrm>
            <a:off x="328930" y="2143125"/>
            <a:ext cx="22758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Дендриты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Ядро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Аксон</a:t>
            </a:r>
          </a:p>
        </p:txBody>
      </p:sp>
    </p:spTree>
    <p:extLst>
      <p:ext uri="{BB962C8B-B14F-4D97-AF65-F5344CB8AC3E}">
        <p14:creationId xmlns:p14="http://schemas.microsoft.com/office/powerpoint/2010/main" val="4002866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E03D6330-6ADC-4416-891C-011405705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679" y="1659459"/>
            <a:ext cx="2326641" cy="70539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Синапсы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6EBFA5D-8D99-4298-8197-96389AF06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140B-44EE-4255-A26C-1F2780EA458E}" type="slidenum">
              <a:rPr lang="ru-RU" sz="1600" smtClean="0"/>
              <a:t>15</a:t>
            </a:fld>
            <a:endParaRPr lang="ru-RU" sz="160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AA2A33E-A684-429F-91E4-1A6A32F78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Биологический нейрон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47A347-0176-4DFB-951C-F58140D9A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212308"/>
            <a:ext cx="6600825" cy="495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56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48E96-6B48-4B5D-96A6-CFBA8D18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140B-44EE-4255-A26C-1F2780EA458E}" type="slidenum">
              <a:rPr lang="ru-RU" sz="1600" smtClean="0"/>
              <a:t>16</a:t>
            </a:fld>
            <a:endParaRPr lang="ru-RU" sz="160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E657102-9770-4242-8C01-1E8F018D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Искусственный нейрон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C13F5-E114-4108-A22D-4CE254487E15}"/>
              </a:ext>
            </a:extLst>
          </p:cNvPr>
          <p:cNvSpPr txBox="1"/>
          <p:nvPr/>
        </p:nvSpPr>
        <p:spPr>
          <a:xfrm>
            <a:off x="460360" y="1839094"/>
            <a:ext cx="25460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Модель </a:t>
            </a:r>
            <a:r>
              <a:rPr lang="ru-RU" sz="2800" dirty="0" err="1"/>
              <a:t>МакКаллока</a:t>
            </a:r>
            <a:r>
              <a:rPr lang="ru-RU" sz="2800" dirty="0"/>
              <a:t> – </a:t>
            </a:r>
            <a:r>
              <a:rPr lang="ru-RU" sz="2800" dirty="0" err="1"/>
              <a:t>Питтса</a:t>
            </a:r>
            <a:endParaRPr lang="ru-RU" sz="2800" dirty="0"/>
          </a:p>
        </p:txBody>
      </p:sp>
      <p:pic>
        <p:nvPicPr>
          <p:cNvPr id="10" name="Рисунок 9" descr="Изображение выглядит как текст, доска объявлений&#10;&#10;Автоматически созданное описание">
            <a:extLst>
              <a:ext uri="{FF2B5EF4-FFF2-40B4-BE49-F238E27FC236}">
                <a16:creationId xmlns:a16="http://schemas.microsoft.com/office/drawing/2014/main" id="{207912E9-23FD-4786-B85F-3816F0984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876" y="1200151"/>
            <a:ext cx="5200764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25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77AA9C04-67AF-44CB-ACE0-3FE79018A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120" y="2319383"/>
            <a:ext cx="7727405" cy="221923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Доказано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Нейросеть с нелинейностью может приблизить любую функцию с любой заданной точностью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7E2E48-5CD6-4C31-8ADB-31A05EA13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140B-44EE-4255-A26C-1F2780EA458E}" type="slidenum">
              <a:rPr lang="ru-RU" smtClean="0"/>
              <a:t>17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3605B65-DEFA-419E-A723-BEEEEBF8E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Искусственная нейронная сеть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28584E-A9AC-45C9-A9F0-DF5C6009A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36" y="2319383"/>
            <a:ext cx="190527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30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00A6B29-32CD-4FFE-A11C-88F7E821F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727" y="2518905"/>
            <a:ext cx="5936888" cy="364489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F37A955-6B10-435D-937A-2AE5BA558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72324" y="6356351"/>
            <a:ext cx="1343025" cy="365125"/>
          </a:xfrm>
        </p:spPr>
        <p:txBody>
          <a:bodyPr/>
          <a:lstStyle/>
          <a:p>
            <a:fld id="{C91A140B-44EE-4255-A26C-1F2780EA458E}" type="slidenum">
              <a:rPr lang="ru-RU" sz="1600" smtClean="0"/>
              <a:t>18</a:t>
            </a:fld>
            <a:endParaRPr lang="ru-RU" sz="16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47FDDAB-D8B4-4EF2-9E3F-D6ABEC06C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активации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C57C01-62EB-42E0-B344-E0C693EDC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49" y="2518905"/>
            <a:ext cx="2257425" cy="10096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14296E3-0B9F-4B9C-8E5C-34C3F0175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" y="1000346"/>
            <a:ext cx="5743575" cy="5048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65D0955-DCD7-487F-874D-80D2C1B29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136" y="1108753"/>
            <a:ext cx="2238375" cy="84772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FED7497-F55A-4D41-909C-28FF028575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99" y="1594527"/>
            <a:ext cx="4819650" cy="3619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F283B53-630D-4A2C-A1A1-3CDFBE494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99" y="3770312"/>
            <a:ext cx="2543175" cy="381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042B176-B9E7-4B15-AAB8-B05B632A39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677" y="4150859"/>
            <a:ext cx="2324100" cy="3714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29AA2CA-32E2-428A-BD1D-E3A63EEDF0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599" y="4570864"/>
            <a:ext cx="2133600" cy="28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3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26DE436-7476-49BC-8787-6C58FF7F0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62850" y="6356351"/>
            <a:ext cx="952500" cy="365125"/>
          </a:xfrm>
        </p:spPr>
        <p:txBody>
          <a:bodyPr/>
          <a:lstStyle/>
          <a:p>
            <a:fld id="{C91A140B-44EE-4255-A26C-1F2780EA458E}" type="slidenum">
              <a:rPr lang="ru-RU" sz="1400" smtClean="0"/>
              <a:t>19</a:t>
            </a:fld>
            <a:endParaRPr lang="ru-RU" sz="140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454F9A6-6412-42CC-9A50-77BEDBC0E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активации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5F0D6A-DBFD-4353-8CDE-DF71A3D8D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1457325"/>
            <a:ext cx="2552700" cy="342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C42B57-6FC4-4AAA-B65C-92F287B92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075" y="1190625"/>
            <a:ext cx="2933700" cy="8763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121807-80C5-4563-BB4A-DBE155986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725" y="1900238"/>
            <a:ext cx="68199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97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C3949FB-004A-4364-A3CD-CBFFF6CB4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140B-44EE-4255-A26C-1F2780EA458E}" type="slidenum">
              <a:rPr lang="ru-RU" sz="1600" smtClean="0"/>
              <a:t>2</a:t>
            </a:fld>
            <a:endParaRPr lang="ru-RU" sz="160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8A4CDF2-49C9-40A9-AF77-BF0630EA6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588" y="66311"/>
            <a:ext cx="5773782" cy="605879"/>
          </a:xfrm>
        </p:spPr>
        <p:txBody>
          <a:bodyPr/>
          <a:lstStyle/>
          <a:p>
            <a:pPr algn="ctr"/>
            <a:r>
              <a:rPr lang="ru-RU" dirty="0"/>
              <a:t>Цель и задачи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C5053743-4FE9-491B-8242-FDB9C863D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38" y="1123950"/>
            <a:ext cx="8891587" cy="51196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i="1" dirty="0">
                <a:latin typeface="+mj-lt"/>
              </a:rPr>
              <a:t>Цель:</a:t>
            </a:r>
          </a:p>
          <a:p>
            <a:pPr marL="0" indent="0">
              <a:buNone/>
            </a:pPr>
            <a:r>
              <a:rPr lang="ru-RU" dirty="0">
                <a:latin typeface="+mj-lt"/>
              </a:rPr>
              <a:t>Изучить основные принципы работы нейронной сети</a:t>
            </a:r>
          </a:p>
          <a:p>
            <a:pPr marL="0" indent="0">
              <a:buNone/>
            </a:pPr>
            <a:endParaRPr lang="ru-RU" dirty="0">
              <a:latin typeface="+mj-lt"/>
            </a:endParaRPr>
          </a:p>
          <a:p>
            <a:pPr marL="0" indent="0">
              <a:buNone/>
            </a:pPr>
            <a:r>
              <a:rPr lang="ru-RU" i="1" dirty="0">
                <a:latin typeface="+mj-lt"/>
              </a:rPr>
              <a:t>Задачи:</a:t>
            </a:r>
          </a:p>
          <a:p>
            <a:r>
              <a:rPr lang="ru-RU" dirty="0">
                <a:latin typeface="+mj-lt"/>
              </a:rPr>
              <a:t>Изучить возможности </a:t>
            </a:r>
            <a:r>
              <a:rPr lang="en-US" dirty="0">
                <a:latin typeface="+mj-lt"/>
              </a:rPr>
              <a:t>Excel </a:t>
            </a:r>
            <a:r>
              <a:rPr lang="ru-RU" dirty="0">
                <a:latin typeface="+mj-lt"/>
              </a:rPr>
              <a:t>по моделированию работы нейронной сети</a:t>
            </a:r>
          </a:p>
          <a:p>
            <a:r>
              <a:rPr lang="ru-RU" dirty="0">
                <a:latin typeface="+mj-lt"/>
              </a:rPr>
              <a:t>Изучить возможности применения </a:t>
            </a:r>
            <a:r>
              <a:rPr lang="ru-RU" dirty="0" err="1">
                <a:latin typeface="+mj-lt"/>
              </a:rPr>
              <a:t>нейросетвых</a:t>
            </a:r>
            <a:r>
              <a:rPr lang="ru-RU" dirty="0">
                <a:latin typeface="+mj-lt"/>
              </a:rPr>
              <a:t> технологий для прогнозирования финансово-экономических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425925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BDED20-FD0F-47F4-B3BF-8DCA88F7C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2000249"/>
            <a:ext cx="7000875" cy="4429125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63556C2-7212-4AA5-B158-40B87B06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77124" y="6356351"/>
            <a:ext cx="1038225" cy="365125"/>
          </a:xfrm>
        </p:spPr>
        <p:txBody>
          <a:bodyPr/>
          <a:lstStyle/>
          <a:p>
            <a:fld id="{C91A140B-44EE-4255-A26C-1F2780EA458E}" type="slidenum">
              <a:rPr lang="ru-RU" sz="1800" smtClean="0"/>
              <a:t>20</a:t>
            </a:fld>
            <a:endParaRPr lang="ru-RU" sz="180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8C4AACA-3D1D-48BB-9CA6-F2542AB8A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активации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DB7DD5-6D70-4334-829F-B40B5E062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1231897"/>
            <a:ext cx="3400425" cy="952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58DB44-AAFB-4A21-839A-C0561BC90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17635"/>
            <a:ext cx="381000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84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4F61C680-3847-4B43-9158-493D5DF94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999" y="1753234"/>
            <a:ext cx="3332481" cy="11930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Полулинейная функция активации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C4159DE-CCC5-48DA-875D-8466D7BD0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81900" y="6356351"/>
            <a:ext cx="933450" cy="365125"/>
          </a:xfrm>
        </p:spPr>
        <p:txBody>
          <a:bodyPr/>
          <a:lstStyle/>
          <a:p>
            <a:fld id="{C91A140B-44EE-4255-A26C-1F2780EA458E}" type="slidenum">
              <a:rPr lang="ru-RU" sz="1600" smtClean="0"/>
              <a:t>21</a:t>
            </a:fld>
            <a:endParaRPr lang="ru-RU" sz="16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9D6EBC2-6767-4E55-B62E-F591E065B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активации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58F9E9D-A767-44A1-8445-631EDE08B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755" y="1272756"/>
            <a:ext cx="4706540" cy="497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03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73FE217-32F5-4E54-92D2-6E664A443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21600" y="6356351"/>
            <a:ext cx="793750" cy="365125"/>
          </a:xfrm>
        </p:spPr>
        <p:txBody>
          <a:bodyPr/>
          <a:lstStyle/>
          <a:p>
            <a:fld id="{C91A140B-44EE-4255-A26C-1F2780EA458E}" type="slidenum">
              <a:rPr lang="ru-RU" sz="1600" smtClean="0"/>
              <a:t>22</a:t>
            </a:fld>
            <a:endParaRPr lang="ru-RU" sz="160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BA54AC4-A27D-4B87-A7F5-4561461D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Смещение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86DE4C-91AF-4B3C-B083-F4A50B9C7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036" y="1089429"/>
            <a:ext cx="4619625" cy="304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6A4FDE-14E5-48F4-ACBC-AC4974128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036" y="4364991"/>
            <a:ext cx="4650481" cy="199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01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34E008D-C99F-4951-BF2C-5ACB377E6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191" y="1123406"/>
            <a:ext cx="5520906" cy="5120640"/>
          </a:xfrm>
          <a:prstGeom prst="rect">
            <a:avLst/>
          </a:prstGeom>
          <a:noFill/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E0A6975-B36B-4312-B7A7-32404F750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86674" y="6356351"/>
            <a:ext cx="82867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91A140B-44EE-4255-A26C-1F2780EA458E}" type="slidenum">
              <a:rPr lang="ru-RU" sz="1600" smtClean="0"/>
              <a:pPr>
                <a:spcAft>
                  <a:spcPts val="600"/>
                </a:spcAft>
              </a:pPr>
              <a:t>23</a:t>
            </a:fld>
            <a:endParaRPr lang="ru-RU" sz="160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FD0408C-1C38-4305-9A1F-7B3853E38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588" y="123461"/>
            <a:ext cx="5773782" cy="605879"/>
          </a:xfrm>
        </p:spPr>
        <p:txBody>
          <a:bodyPr anchor="ctr">
            <a:normAutofit/>
          </a:bodyPr>
          <a:lstStyle/>
          <a:p>
            <a:r>
              <a:rPr lang="ru-RU" dirty="0"/>
              <a:t>Модель нейронной сети</a:t>
            </a:r>
          </a:p>
        </p:txBody>
      </p:sp>
    </p:spTree>
    <p:extLst>
      <p:ext uri="{BB962C8B-B14F-4D97-AF65-F5344CB8AC3E}">
        <p14:creationId xmlns:p14="http://schemas.microsoft.com/office/powerpoint/2010/main" val="285392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9C868E-EBBC-4699-8B73-BBBD301BF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287" y="1133916"/>
            <a:ext cx="5606929" cy="4951574"/>
          </a:xfrm>
          <a:prstGeom prst="rect">
            <a:avLst/>
          </a:prstGeom>
          <a:noFill/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4925B0-03D8-4B65-9FC2-F27BF71E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91A140B-44EE-4255-A26C-1F2780EA458E}" type="slidenum">
              <a:rPr lang="ru-RU" sz="1600" smtClean="0"/>
              <a:pPr>
                <a:spcAft>
                  <a:spcPts val="600"/>
                </a:spcAft>
              </a:pPr>
              <a:t>24</a:t>
            </a:fld>
            <a:endParaRPr lang="ru-RU" sz="1600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156214C-B304-45A7-BA1A-49380805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588" y="123461"/>
            <a:ext cx="5773782" cy="605879"/>
          </a:xfrm>
        </p:spPr>
        <p:txBody>
          <a:bodyPr/>
          <a:lstStyle/>
          <a:p>
            <a:r>
              <a:rPr lang="ru-RU" dirty="0"/>
              <a:t>Модель нейронной сети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B301B5-288C-4CEB-B0B5-C85F2CCA1D0B}"/>
              </a:ext>
            </a:extLst>
          </p:cNvPr>
          <p:cNvSpPr txBox="1"/>
          <p:nvPr/>
        </p:nvSpPr>
        <p:spPr>
          <a:xfrm>
            <a:off x="268784" y="1133916"/>
            <a:ext cx="24278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Нейронная сеть с прямым распространением сигнала</a:t>
            </a:r>
          </a:p>
        </p:txBody>
      </p:sp>
    </p:spTree>
    <p:extLst>
      <p:ext uri="{BB962C8B-B14F-4D97-AF65-F5344CB8AC3E}">
        <p14:creationId xmlns:p14="http://schemas.microsoft.com/office/powerpoint/2010/main" val="442095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A95D3C5E-EF6A-40EC-A934-A746A5366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" y="1123406"/>
            <a:ext cx="2715874" cy="2625634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Нейронная сеть с рекуррентным распространением сигнала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35B9694-8963-4E35-8E89-EBE717860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140B-44EE-4255-A26C-1F2780EA458E}" type="slidenum">
              <a:rPr lang="ru-RU" smtClean="0"/>
              <a:t>25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48A1D0D-44F3-4321-9553-116A8C15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FBA7AD-B4C6-40E4-A542-438C4A81D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588" y="1123406"/>
            <a:ext cx="5630527" cy="515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40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04C4C429-CAF0-434E-8CC2-605ADA546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17" y="1886002"/>
            <a:ext cx="3018871" cy="105223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Глубокая нейронная сеть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598BE51-FE20-4518-B3F0-BD1A9834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7624" y="6356351"/>
            <a:ext cx="847725" cy="365125"/>
          </a:xfrm>
        </p:spPr>
        <p:txBody>
          <a:bodyPr/>
          <a:lstStyle/>
          <a:p>
            <a:fld id="{C91A140B-44EE-4255-A26C-1F2780EA458E}" type="slidenum">
              <a:rPr lang="ru-RU" sz="1600" smtClean="0"/>
              <a:t>26</a:t>
            </a:fld>
            <a:endParaRPr lang="ru-RU" sz="160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B9B8BDD-4EAC-4E82-BAFE-141EDF4C5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нейронной сети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4841AE4-637D-4A78-BCF4-B038379F9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988" y="1886001"/>
            <a:ext cx="5785295" cy="359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70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A70EC1FB-E21D-4A5C-8EAD-53E8E9262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274" y="1613899"/>
            <a:ext cx="8891451" cy="51206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2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Нейронная сеть – это объединение небольших вычислительных элементов, искусственных нейронов. </a:t>
            </a:r>
          </a:p>
          <a:p>
            <a:pPr marL="0" indent="0">
              <a:buNone/>
            </a:pPr>
            <a:r>
              <a:rPr lang="ru-RU" sz="22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Искусственные нейроны описываются моделью Мак-</a:t>
            </a:r>
            <a:r>
              <a:rPr lang="ru-RU" sz="22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Каллока</a:t>
            </a:r>
            <a:r>
              <a:rPr lang="ru-RU" sz="22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ru-RU" sz="2200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Питтса</a:t>
            </a:r>
            <a:r>
              <a:rPr lang="ru-RU" sz="22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ru-RU" sz="22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построения нейронных сетей выходы одного нейрона подключаются ко входам другого. </a:t>
            </a:r>
          </a:p>
          <a:p>
            <a:pPr marL="0" indent="0">
              <a:buNone/>
            </a:pPr>
            <a:r>
              <a:rPr lang="ru-RU" sz="22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Есть два типа нейронных сетей: сети с прямым распространением сигнала, в которых циклы запрещены, и рекуррентные, в которых циклы допускаются. </a:t>
            </a:r>
          </a:p>
          <a:p>
            <a:pPr marL="0" indent="0">
              <a:buNone/>
            </a:pPr>
            <a:r>
              <a:rPr lang="ru-RU" sz="22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Существует теоретическое обоснование, что нейронная сеть может приблизить любую функцию с любой заданной точностью. </a:t>
            </a:r>
          </a:p>
          <a:p>
            <a:pPr marL="0" indent="0">
              <a:buNone/>
            </a:pPr>
            <a:r>
              <a:rPr lang="ru-RU" sz="2200" dirty="0"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</a:t>
            </a:r>
            <a:r>
              <a:rPr lang="ru-RU" sz="22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е существует метода, позволяющего гарантированно построить нейронную сеть для решения заданной задачи с необходимым качеством.</a:t>
            </a:r>
          </a:p>
          <a:p>
            <a:pPr marL="0" indent="0">
              <a:buNone/>
            </a:pPr>
            <a:r>
              <a:rPr lang="ru-RU" sz="2200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Успешное использование нейронных сетей часто требует искусства и большого количества экспериментов.</a:t>
            </a:r>
            <a:endParaRPr lang="ru-RU" sz="2200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C0F8F85-4735-498B-8F03-D4A19331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72374" y="6356351"/>
            <a:ext cx="942975" cy="365125"/>
          </a:xfrm>
        </p:spPr>
        <p:txBody>
          <a:bodyPr/>
          <a:lstStyle/>
          <a:p>
            <a:fld id="{C91A140B-44EE-4255-A26C-1F2780EA458E}" type="slidenum">
              <a:rPr lang="ru-RU" sz="1600" smtClean="0"/>
              <a:t>27</a:t>
            </a:fld>
            <a:endParaRPr lang="ru-RU" sz="16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78ABC54-6898-44D9-95AB-CA4866AC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Итоги</a:t>
            </a:r>
          </a:p>
        </p:txBody>
      </p:sp>
    </p:spTree>
    <p:extLst>
      <p:ext uri="{BB962C8B-B14F-4D97-AF65-F5344CB8AC3E}">
        <p14:creationId xmlns:p14="http://schemas.microsoft.com/office/powerpoint/2010/main" val="539910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726E55E-A326-4E44-AB80-68555852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78" y="365126"/>
            <a:ext cx="3190315" cy="10871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kern="1200" dirty="0">
                <a:latin typeface="+mj-lt"/>
                <a:ea typeface="+mj-ea"/>
                <a:cs typeface="+mj-cs"/>
              </a:rPr>
              <a:t>Вопрос </a:t>
            </a:r>
            <a:r>
              <a:rPr lang="ru-RU" dirty="0"/>
              <a:t>3</a:t>
            </a:r>
            <a:endParaRPr lang="ru-RU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C7A8956-8C06-4430-92E9-22DAF4BBF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578" y="1583114"/>
            <a:ext cx="3821432" cy="20960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 marL="42863">
              <a:lnSpc>
                <a:spcPct val="90000"/>
              </a:lnSpc>
              <a:spcAft>
                <a:spcPts val="600"/>
              </a:spcAft>
            </a:pPr>
            <a:r>
              <a:rPr lang="ru-RU" altLang="ru-RU" sz="2800" b="1" dirty="0"/>
              <a:t>Примеры использования </a:t>
            </a:r>
            <a:r>
              <a:rPr lang="ru-RU" altLang="ru-RU" sz="2800" b="1" dirty="0" err="1"/>
              <a:t>нейросетевых</a:t>
            </a:r>
            <a:r>
              <a:rPr lang="ru-RU" altLang="ru-RU" sz="2800" b="1" dirty="0"/>
              <a:t> технологий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1B94D95-2F37-40A1-9D48-FC8A03D6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91A140B-44EE-4255-A26C-1F2780EA458E}" type="slidenum">
              <a:rPr lang="ru-RU" sz="1600" smtClean="0"/>
              <a:pPr>
                <a:spcAft>
                  <a:spcPts val="600"/>
                </a:spcAft>
              </a:pPr>
              <a:t>28</a:t>
            </a:fld>
            <a:endParaRPr lang="ru-RU" sz="160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06BD51-3AC8-4701-BE65-E0EE87C6B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022" y="365126"/>
            <a:ext cx="1725318" cy="609653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орт, сидит, стол, синий&#10;&#10;Автоматически созданное описание">
            <a:extLst>
              <a:ext uri="{FF2B5EF4-FFF2-40B4-BE49-F238E27FC236}">
                <a16:creationId xmlns:a16="http://schemas.microsoft.com/office/drawing/2014/main" id="{E47D8820-BB3F-4CA3-B4D6-44F31EEBC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950" y="1690689"/>
            <a:ext cx="4363971" cy="31595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1A6AD2-FBEF-4DB0-AAA8-3A7046BEC70A}"/>
              </a:ext>
            </a:extLst>
          </p:cNvPr>
          <p:cNvSpPr txBox="1"/>
          <p:nvPr/>
        </p:nvSpPr>
        <p:spPr>
          <a:xfrm>
            <a:off x="482578" y="4019207"/>
            <a:ext cx="37083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3.1. Задача классификации</a:t>
            </a:r>
          </a:p>
          <a:p>
            <a:r>
              <a:rPr lang="ru-RU" sz="2400" dirty="0"/>
              <a:t>3.2. Задача регрессии</a:t>
            </a:r>
          </a:p>
        </p:txBody>
      </p:sp>
    </p:spTree>
    <p:extLst>
      <p:ext uri="{BB962C8B-B14F-4D97-AF65-F5344CB8AC3E}">
        <p14:creationId xmlns:p14="http://schemas.microsoft.com/office/powerpoint/2010/main" val="999700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183EEC-414E-4831-818D-C0CEC33A4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6" y="1675393"/>
            <a:ext cx="7380007" cy="4970208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1BFCF00-E7EB-4340-88CE-9422B7DFC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75724" y="6356351"/>
            <a:ext cx="939625" cy="365125"/>
          </a:xfrm>
        </p:spPr>
        <p:txBody>
          <a:bodyPr/>
          <a:lstStyle/>
          <a:p>
            <a:fld id="{C91A140B-44EE-4255-A26C-1F2780EA458E}" type="slidenum">
              <a:rPr lang="ru-RU" sz="1400" smtClean="0"/>
              <a:pPr/>
              <a:t>29</a:t>
            </a:fld>
            <a:endParaRPr lang="ru-RU" sz="14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BF314D9-42DD-4B2E-8ADF-9EE4BD9E6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75" y="136524"/>
            <a:ext cx="5773782" cy="605879"/>
          </a:xfrm>
        </p:spPr>
        <p:txBody>
          <a:bodyPr>
            <a:normAutofit fontScale="90000"/>
          </a:bodyPr>
          <a:lstStyle/>
          <a:p>
            <a:r>
              <a:rPr lang="ru-RU" dirty="0"/>
              <a:t>Вопрос 3. Примеры использования </a:t>
            </a:r>
            <a:r>
              <a:rPr lang="ru-RU" dirty="0" err="1"/>
              <a:t>нейросетевых</a:t>
            </a:r>
            <a:r>
              <a:rPr lang="ru-RU" dirty="0"/>
              <a:t> технологий – классификация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3198A-21EB-439B-8120-9C358DD8EB71}"/>
              </a:ext>
            </a:extLst>
          </p:cNvPr>
          <p:cNvSpPr txBox="1"/>
          <p:nvPr/>
        </p:nvSpPr>
        <p:spPr>
          <a:xfrm>
            <a:off x="933061" y="1101013"/>
            <a:ext cx="6909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accent1">
                    <a:lumMod val="50000"/>
                  </a:schemeClr>
                </a:solidFill>
              </a:rPr>
              <a:t>Пример. Задача классификации цветков Ириса. Фишер, 1936.</a:t>
            </a:r>
          </a:p>
        </p:txBody>
      </p:sp>
    </p:spTree>
    <p:extLst>
      <p:ext uri="{BB962C8B-B14F-4D97-AF65-F5344CB8AC3E}">
        <p14:creationId xmlns:p14="http://schemas.microsoft.com/office/powerpoint/2010/main" val="1256742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7704E75-CBC0-4157-82C6-67B227AAC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96200" y="6356351"/>
            <a:ext cx="819150" cy="365125"/>
          </a:xfrm>
        </p:spPr>
        <p:txBody>
          <a:bodyPr/>
          <a:lstStyle/>
          <a:p>
            <a:fld id="{C91A140B-44EE-4255-A26C-1F2780EA458E}" type="slidenum">
              <a:rPr lang="ru-RU" sz="1600" smtClean="0"/>
              <a:t>3</a:t>
            </a:fld>
            <a:endParaRPr lang="ru-RU" sz="160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C398B4D-347C-4072-8F69-B99480703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Учебные вопросы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1423020-B4C2-427A-98FC-9823D90A80ED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752437"/>
            <a:ext cx="8392510" cy="338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>
              <a:buFont typeface="Wingdings" panose="05000000000000000000" pitchFamily="2" charset="2"/>
              <a:buNone/>
            </a:pPr>
            <a:r>
              <a:rPr lang="ru-RU" altLang="ru-RU" sz="2400" b="1" dirty="0">
                <a:solidFill>
                  <a:schemeClr val="tx2"/>
                </a:solidFill>
              </a:rPr>
              <a:t>1. Понятие и сфера применения искусственной нейронной сети.</a:t>
            </a:r>
          </a:p>
          <a:p>
            <a:pPr marL="357188" indent="-357188">
              <a:buFont typeface="Wingdings" panose="05000000000000000000" pitchFamily="2" charset="2"/>
              <a:buNone/>
            </a:pPr>
            <a:endParaRPr lang="ru-RU" altLang="ru-RU" sz="2400" b="1" dirty="0">
              <a:solidFill>
                <a:schemeClr val="tx2"/>
              </a:solidFill>
            </a:endParaRPr>
          </a:p>
          <a:p>
            <a:pPr marL="357188" indent="-357188">
              <a:buFont typeface="Wingdings" panose="05000000000000000000" pitchFamily="2" charset="2"/>
              <a:buNone/>
            </a:pPr>
            <a:r>
              <a:rPr lang="ru-RU" altLang="ru-RU" sz="2400" b="1" dirty="0">
                <a:solidFill>
                  <a:schemeClr val="tx2"/>
                </a:solidFill>
              </a:rPr>
              <a:t>2. Модель одного нейрона. Искусственная нейронная сеть.</a:t>
            </a:r>
          </a:p>
          <a:p>
            <a:pPr marL="357188" indent="-357188">
              <a:buFont typeface="Wingdings" panose="05000000000000000000" pitchFamily="2" charset="2"/>
              <a:buNone/>
            </a:pPr>
            <a:endParaRPr lang="ru-RU" altLang="ru-RU" sz="2400" b="1" dirty="0">
              <a:solidFill>
                <a:schemeClr val="tx2"/>
              </a:solidFill>
            </a:endParaRPr>
          </a:p>
          <a:p>
            <a:pPr marL="357188" indent="-357188">
              <a:buFont typeface="Wingdings" panose="05000000000000000000" pitchFamily="2" charset="2"/>
              <a:buNone/>
            </a:pPr>
            <a:r>
              <a:rPr lang="ru-RU" altLang="ru-RU" sz="2400" b="1" dirty="0">
                <a:solidFill>
                  <a:schemeClr val="tx2"/>
                </a:solidFill>
              </a:rPr>
              <a:t>3. Пример использования </a:t>
            </a:r>
            <a:r>
              <a:rPr lang="ru-RU" altLang="ru-RU" sz="2400" b="1" dirty="0" err="1">
                <a:solidFill>
                  <a:schemeClr val="tx2"/>
                </a:solidFill>
              </a:rPr>
              <a:t>нейросетевых</a:t>
            </a:r>
            <a:r>
              <a:rPr lang="ru-RU" altLang="ru-RU" sz="2400" b="1" dirty="0">
                <a:solidFill>
                  <a:schemeClr val="tx2"/>
                </a:solidFill>
              </a:rPr>
              <a:t> технологий для обработки финансовой информации.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5B0615-108F-40C1-8EF9-2058B2BC5EA3}"/>
              </a:ext>
            </a:extLst>
          </p:cNvPr>
          <p:cNvSpPr txBox="1"/>
          <p:nvPr/>
        </p:nvSpPr>
        <p:spPr>
          <a:xfrm>
            <a:off x="457200" y="1884218"/>
            <a:ext cx="2590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tx2"/>
                </a:solidFill>
              </a:rPr>
              <a:t>Учебные вопросы</a:t>
            </a:r>
          </a:p>
        </p:txBody>
      </p:sp>
    </p:spTree>
    <p:extLst>
      <p:ext uri="{BB962C8B-B14F-4D97-AF65-F5344CB8AC3E}">
        <p14:creationId xmlns:p14="http://schemas.microsoft.com/office/powerpoint/2010/main" val="2883372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7E4637-979E-489C-99AC-335DF1F0D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" y="2005464"/>
            <a:ext cx="8891451" cy="3356523"/>
          </a:xfrm>
          <a:prstGeom prst="rect">
            <a:avLst/>
          </a:prstGeom>
          <a:noFill/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376CC0-FE2D-4705-99CE-64825E9AC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91A140B-44EE-4255-A26C-1F2780EA458E}" type="slidenum">
              <a:rPr lang="ru-RU" smtClean="0"/>
              <a:pPr>
                <a:spcAft>
                  <a:spcPts val="600"/>
                </a:spcAft>
              </a:pPr>
              <a:t>30</a:t>
            </a:fld>
            <a:endParaRPr lang="ru-RU"/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95D39199-5B22-4276-A268-B146CBEC6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775" y="136524"/>
            <a:ext cx="5773782" cy="605879"/>
          </a:xfrm>
        </p:spPr>
        <p:txBody>
          <a:bodyPr>
            <a:normAutofit fontScale="90000"/>
          </a:bodyPr>
          <a:lstStyle/>
          <a:p>
            <a:r>
              <a:rPr lang="ru-RU" dirty="0"/>
              <a:t>Вопрос 3. Примеры использования </a:t>
            </a:r>
            <a:r>
              <a:rPr lang="ru-RU" dirty="0" err="1"/>
              <a:t>нейросетевых</a:t>
            </a:r>
            <a:r>
              <a:rPr lang="ru-RU" dirty="0"/>
              <a:t> технологий –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4235267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950E6A1C-84EA-4EF1-ACA3-C778699B1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" y="1416405"/>
            <a:ext cx="8891451" cy="453464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D30FEAA-829C-4F3D-B538-3AEFCF16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91A140B-44EE-4255-A26C-1F2780EA458E}" type="slidenum">
              <a:rPr lang="ru-RU" sz="1600" smtClean="0"/>
              <a:pPr>
                <a:spcAft>
                  <a:spcPts val="600"/>
                </a:spcAft>
              </a:pPr>
              <a:t>31</a:t>
            </a:fld>
            <a:endParaRPr lang="ru-RU" sz="160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BC9687D5-0FAC-48DE-A191-4C12ADFED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588" y="123461"/>
            <a:ext cx="5773782" cy="605879"/>
          </a:xfrm>
        </p:spPr>
        <p:txBody>
          <a:bodyPr/>
          <a:lstStyle/>
          <a:p>
            <a:r>
              <a:rPr lang="ru-RU" dirty="0"/>
              <a:t>Модель одного нейрона в </a:t>
            </a:r>
            <a:r>
              <a:rPr lang="en-US" dirty="0"/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1262288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CF81F21-AD95-4258-A206-8D52731CB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Функция одного нейрона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950C64-43F4-432D-93C7-619869A4D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00" y="965246"/>
            <a:ext cx="7969582" cy="55777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2789339-40BD-4C61-AE62-34F2544A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6584" y="6369414"/>
            <a:ext cx="692150" cy="365125"/>
          </a:xfrm>
        </p:spPr>
        <p:txBody>
          <a:bodyPr/>
          <a:lstStyle/>
          <a:p>
            <a:fld id="{C91A140B-44EE-4255-A26C-1F2780EA458E}" type="slidenum">
              <a:rPr lang="ru-RU" sz="1600" smtClean="0"/>
              <a:t>32</a:t>
            </a:fld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224129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>
            <a:extLst>
              <a:ext uri="{FF2B5EF4-FFF2-40B4-BE49-F238E27FC236}">
                <a16:creationId xmlns:a16="http://schemas.microsoft.com/office/drawing/2014/main" id="{7DEDDC8B-A1D2-4C46-BBA2-350EA3322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38" y="1614303"/>
            <a:ext cx="8200923" cy="2741277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4148BCB-F65C-4C79-BDC7-F10BECAA8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0800" y="6356351"/>
            <a:ext cx="844550" cy="365125"/>
          </a:xfrm>
        </p:spPr>
        <p:txBody>
          <a:bodyPr/>
          <a:lstStyle/>
          <a:p>
            <a:fld id="{C91A140B-44EE-4255-A26C-1F2780EA458E}" type="slidenum">
              <a:rPr lang="ru-RU" sz="1600" smtClean="0"/>
              <a:t>33</a:t>
            </a:fld>
            <a:endParaRPr lang="ru-RU" sz="160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6708B85-C49C-4DE2-BF02-8ADEAD708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нейронной сети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F04AD1-EF7C-4104-9EBC-3CF092E4ECA0}"/>
                  </a:ext>
                </a:extLst>
              </p:cNvPr>
              <p:cNvSpPr txBox="1"/>
              <p:nvPr/>
            </p:nvSpPr>
            <p:spPr>
              <a:xfrm>
                <a:off x="496363" y="4562356"/>
                <a:ext cx="7898859" cy="1380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60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u-RU" sz="26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6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ru-RU" sz="2600" i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func>
                        <m:funcPr>
                          <m:ctrlPr>
                            <a:rPr lang="ru-RU" sz="2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600" i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ru-RU" sz="2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ru-RU" sz="2600" i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ru-RU" sz="2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ru-RU" sz="2600" i="0">
                                      <a:latin typeface="Cambria Math" panose="02040503050406030204" pitchFamily="18" charset="0"/>
                                    </a:rPr>
                                    <m:t>tanh</m:t>
                                  </m:r>
                                </m:fName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ru-RU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ru-RU" sz="2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ru-RU" sz="2600" i="0">
                                          <a:latin typeface="Cambria Math" panose="02040503050406030204" pitchFamily="18" charset="0"/>
                                        </a:rPr>
                                        <m:t>=3</m:t>
                                      </m:r>
                                    </m:sub>
                                    <m:sup>
                                      <m:r>
                                        <a:rPr lang="ru-RU" sz="2600" i="0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ru-RU" sz="2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sz="2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ru-RU" sz="2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6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ru-RU" sz="26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ru-RU" sz="2600" i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ru-RU" sz="26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2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ru-RU" sz="2600" i="0">
                                              <a:latin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ru-RU" sz="2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ru-RU" sz="2600" i="0">
                                              <a:latin typeface="Cambria Math" panose="02040503050406030204" pitchFamily="18" charset="0"/>
                                            </a:rPr>
                                            <m:t>tanh</m:t>
                                          </m:r>
                                        </m:fName>
                                        <m:e>
                                          <m:nary>
                                            <m:naryPr>
                                              <m:chr m:val="∑"/>
                                              <m:limLoc m:val="undOvr"/>
                                              <m:ctrlPr>
                                                <a:rPr lang="ru-RU" sz="2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ru-RU" sz="2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ru-RU" sz="2600" i="0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ru-RU" sz="2600" i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26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ru-RU" sz="260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2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func>
                                    </m:e>
                                  </m:nary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ru-RU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2F04AD1-EF7C-4104-9EBC-3CF092E4E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63" y="4562356"/>
                <a:ext cx="7898859" cy="1380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4838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BFD07D9-FA9E-42F4-8B33-C5CF22978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49056" y="6274253"/>
            <a:ext cx="67485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91A140B-44EE-4255-A26C-1F2780EA458E}" type="slidenum">
              <a:rPr lang="ru-RU" sz="1600" smtClean="0"/>
              <a:pPr>
                <a:spcAft>
                  <a:spcPts val="600"/>
                </a:spcAft>
              </a:pPr>
              <a:t>34</a:t>
            </a:fld>
            <a:endParaRPr lang="ru-RU" sz="1600"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AD6384E-1BD9-41F4-A51E-FCE37474E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588" y="123461"/>
            <a:ext cx="5773782" cy="605879"/>
          </a:xfrm>
        </p:spPr>
        <p:txBody>
          <a:bodyPr/>
          <a:lstStyle/>
          <a:p>
            <a:r>
              <a:rPr lang="ru-RU" dirty="0"/>
              <a:t>Реализация в </a:t>
            </a:r>
            <a:r>
              <a:rPr lang="en-US" dirty="0"/>
              <a:t>Excel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D9F9E-FEF9-482E-B5B7-E8B98AB10A34}"/>
              </a:ext>
            </a:extLst>
          </p:cNvPr>
          <p:cNvSpPr txBox="1"/>
          <p:nvPr/>
        </p:nvSpPr>
        <p:spPr>
          <a:xfrm>
            <a:off x="178002" y="455665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E5: </a:t>
            </a:r>
            <a:r>
              <a:rPr lang="ru-RU" dirty="0"/>
              <a:t>=СУММ(C4*D4;C5*D5;C6*D6)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39C4E8-A26A-4764-9C88-12E754A65C25}"/>
              </a:ext>
            </a:extLst>
          </p:cNvPr>
          <p:cNvSpPr txBox="1"/>
          <p:nvPr/>
        </p:nvSpPr>
        <p:spPr>
          <a:xfrm>
            <a:off x="178002" y="4922616"/>
            <a:ext cx="3647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E9: </a:t>
            </a:r>
            <a:r>
              <a:rPr lang="ru-RU" dirty="0"/>
              <a:t>=СУММ(C8*D8;C9*D9;C10*D10)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13BFB1-7B92-44E5-94F7-580CB8288F2C}"/>
              </a:ext>
            </a:extLst>
          </p:cNvPr>
          <p:cNvSpPr txBox="1"/>
          <p:nvPr/>
        </p:nvSpPr>
        <p:spPr>
          <a:xfrm>
            <a:off x="180242" y="5259788"/>
            <a:ext cx="4250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E13: </a:t>
            </a:r>
            <a:r>
              <a:rPr lang="ru-RU" dirty="0"/>
              <a:t>=СУММ(C12*D12;C13*D13;C14*D14)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23AC7F-72B2-4B14-91AF-6858368F733E}"/>
              </a:ext>
            </a:extLst>
          </p:cNvPr>
          <p:cNvSpPr txBox="1"/>
          <p:nvPr/>
        </p:nvSpPr>
        <p:spPr>
          <a:xfrm>
            <a:off x="4750002" y="4589997"/>
            <a:ext cx="1560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F5: </a:t>
            </a:r>
            <a:r>
              <a:rPr lang="ru-RU" dirty="0"/>
              <a:t>=TANH(E5)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00DC4C-89AB-41AF-9627-EB4BEC6107E4}"/>
              </a:ext>
            </a:extLst>
          </p:cNvPr>
          <p:cNvSpPr txBox="1"/>
          <p:nvPr/>
        </p:nvSpPr>
        <p:spPr>
          <a:xfrm>
            <a:off x="4750002" y="4929035"/>
            <a:ext cx="1560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F9: </a:t>
            </a:r>
            <a:r>
              <a:rPr lang="ru-RU" dirty="0"/>
              <a:t>=TANH(E9)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24C3F4-EEB5-4171-B226-9CD54329758D}"/>
              </a:ext>
            </a:extLst>
          </p:cNvPr>
          <p:cNvSpPr txBox="1"/>
          <p:nvPr/>
        </p:nvSpPr>
        <p:spPr>
          <a:xfrm>
            <a:off x="4750002" y="5245406"/>
            <a:ext cx="2052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F13: </a:t>
            </a:r>
            <a:r>
              <a:rPr lang="ru-RU" dirty="0"/>
              <a:t>=TANH(E13)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BF77A1-4AB0-4544-96D7-63A6771D99F2}"/>
              </a:ext>
            </a:extLst>
          </p:cNvPr>
          <p:cNvSpPr txBox="1"/>
          <p:nvPr/>
        </p:nvSpPr>
        <p:spPr>
          <a:xfrm>
            <a:off x="6928999" y="4589997"/>
            <a:ext cx="1313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H5: </a:t>
            </a:r>
            <a:r>
              <a:rPr lang="ru-RU" dirty="0"/>
              <a:t>=F5*G5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31E011-E632-4570-925B-748F1CCD924C}"/>
              </a:ext>
            </a:extLst>
          </p:cNvPr>
          <p:cNvSpPr txBox="1"/>
          <p:nvPr/>
        </p:nvSpPr>
        <p:spPr>
          <a:xfrm>
            <a:off x="6928999" y="4907483"/>
            <a:ext cx="1313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H9: </a:t>
            </a:r>
            <a:r>
              <a:rPr lang="ru-RU" dirty="0"/>
              <a:t>=F9*G9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BD5EE4-690B-41F3-BA86-17A742BC53C2}"/>
              </a:ext>
            </a:extLst>
          </p:cNvPr>
          <p:cNvSpPr txBox="1"/>
          <p:nvPr/>
        </p:nvSpPr>
        <p:spPr>
          <a:xfrm>
            <a:off x="6928999" y="5224969"/>
            <a:ext cx="17395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H13: </a:t>
            </a:r>
            <a:r>
              <a:rPr lang="ru-RU" dirty="0"/>
              <a:t>=F13*G13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C5880B-5CFD-41A7-A1DC-4A241B9FB142}"/>
              </a:ext>
            </a:extLst>
          </p:cNvPr>
          <p:cNvSpPr txBox="1"/>
          <p:nvPr/>
        </p:nvSpPr>
        <p:spPr>
          <a:xfrm>
            <a:off x="1383980" y="5738079"/>
            <a:ext cx="2441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I9: </a:t>
            </a:r>
            <a:r>
              <a:rPr lang="ru-RU" dirty="0"/>
              <a:t>=СУММ(H5;H9;H13)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0673DF-211E-4FFF-90D2-38A50C841041}"/>
              </a:ext>
            </a:extLst>
          </p:cNvPr>
          <p:cNvSpPr txBox="1"/>
          <p:nvPr/>
        </p:nvSpPr>
        <p:spPr>
          <a:xfrm>
            <a:off x="3936430" y="5748148"/>
            <a:ext cx="1891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J9: </a:t>
            </a:r>
            <a:r>
              <a:rPr lang="ru-RU" dirty="0"/>
              <a:t>=TANH(I9)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ED9B3A-3105-44D5-A7E3-394084A9290F}"/>
              </a:ext>
            </a:extLst>
          </p:cNvPr>
          <p:cNvSpPr txBox="1"/>
          <p:nvPr/>
        </p:nvSpPr>
        <p:spPr>
          <a:xfrm>
            <a:off x="5581904" y="5761142"/>
            <a:ext cx="2052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L9: =J9*K9</a:t>
            </a:r>
            <a:r>
              <a:rPr lang="ru-RU" dirty="0"/>
              <a:t>=J9*K9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952F62C7-5512-415C-B010-2C5D82FD5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2" y="1015416"/>
            <a:ext cx="8864417" cy="32551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6568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CD58FC-566E-4931-9CBE-2F9C4BC3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22704" y="6356351"/>
            <a:ext cx="792646" cy="365125"/>
          </a:xfrm>
        </p:spPr>
        <p:txBody>
          <a:bodyPr/>
          <a:lstStyle/>
          <a:p>
            <a:fld id="{C91A140B-44EE-4255-A26C-1F2780EA458E}" type="slidenum">
              <a:rPr lang="ru-RU" sz="1600" smtClean="0"/>
              <a:t>35</a:t>
            </a:fld>
            <a:endParaRPr lang="ru-RU" sz="160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DFA4964-A550-41DC-A7FB-6D511718A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Прогнозирование</a:t>
            </a:r>
          </a:p>
        </p:txBody>
      </p:sp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70528A6C-BF55-4905-8183-8C6AD45191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8920236"/>
              </p:ext>
            </p:extLst>
          </p:nvPr>
        </p:nvGraphicFramePr>
        <p:xfrm>
          <a:off x="950448" y="1209878"/>
          <a:ext cx="7243103" cy="4733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502533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ECA8FEC-15D6-4EAE-9A26-D23789088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14" y="1688351"/>
            <a:ext cx="8017457" cy="485056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5ED516EC-961E-485F-AF60-AC7C9079A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588" y="123461"/>
            <a:ext cx="5773782" cy="605879"/>
          </a:xfrm>
        </p:spPr>
        <p:txBody>
          <a:bodyPr/>
          <a:lstStyle/>
          <a:p>
            <a:r>
              <a:rPr lang="ru-RU" dirty="0"/>
              <a:t>Работа в </a:t>
            </a:r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D369B-2225-45A2-9632-2CDE069508A3}"/>
              </a:ext>
            </a:extLst>
          </p:cNvPr>
          <p:cNvSpPr txBox="1"/>
          <p:nvPr/>
        </p:nvSpPr>
        <p:spPr>
          <a:xfrm>
            <a:off x="609600" y="1089283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accent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colab</a:t>
            </a:r>
            <a:r>
              <a:rPr lang="ru-RU" sz="2800" dirty="0">
                <a:solidFill>
                  <a:schemeClr val="accent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800" dirty="0">
                <a:solidFill>
                  <a:schemeClr val="accent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research</a:t>
            </a:r>
            <a:r>
              <a:rPr lang="ru-RU" sz="2800" dirty="0">
                <a:solidFill>
                  <a:schemeClr val="accent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800" dirty="0">
                <a:solidFill>
                  <a:schemeClr val="accent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</a:t>
            </a:r>
            <a:r>
              <a:rPr lang="ru-RU" sz="2800" dirty="0">
                <a:solidFill>
                  <a:schemeClr val="accent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800" dirty="0">
                <a:solidFill>
                  <a:schemeClr val="accent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</a:t>
            </a:r>
            <a:r>
              <a:rPr lang="ru-RU" sz="2800" dirty="0">
                <a:solidFill>
                  <a:schemeClr val="accent1"/>
                </a:solidFill>
                <a:effectLst/>
                <a:latin typeface="Calibri Light" panose="020F03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endParaRPr lang="ru-RU" sz="2800" dirty="0">
              <a:solidFill>
                <a:schemeClr val="accent1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518412E-ADDE-480F-85E5-D56572CB3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10450" y="6356351"/>
            <a:ext cx="11049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91A140B-44EE-4255-A26C-1F2780EA458E}" type="slidenum">
              <a:rPr lang="ru-RU" sz="1600" smtClean="0"/>
              <a:pPr>
                <a:spcAft>
                  <a:spcPts val="600"/>
                </a:spcAft>
              </a:pPr>
              <a:t>36</a:t>
            </a:fld>
            <a:endParaRPr lang="ru-RU" sz="1600"/>
          </a:p>
        </p:txBody>
      </p:sp>
    </p:spTree>
    <p:extLst>
      <p:ext uri="{BB962C8B-B14F-4D97-AF65-F5344CB8AC3E}">
        <p14:creationId xmlns:p14="http://schemas.microsoft.com/office/powerpoint/2010/main" val="421571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D1E780B-C52A-4B01-AE19-41B2A6B0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140B-44EE-4255-A26C-1F2780EA458E}" type="slidenum">
              <a:rPr lang="ru-RU" smtClean="0"/>
              <a:t>37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C37E5D5-118A-44BE-B89F-FAF64FA9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Литература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09AC884-8948-4E64-A8D2-4C9AF215C2AB}"/>
              </a:ext>
            </a:extLst>
          </p:cNvPr>
          <p:cNvSpPr/>
          <p:nvPr/>
        </p:nvSpPr>
        <p:spPr>
          <a:xfrm>
            <a:off x="130630" y="1390660"/>
            <a:ext cx="888274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 algn="just">
              <a:spcBef>
                <a:spcPts val="1200"/>
              </a:spcBef>
              <a:buAutoNum type="arabicPeriod"/>
            </a:pPr>
            <a:r>
              <a:rPr lang="ru-RU" sz="2400" dirty="0"/>
              <a:t>Соловьев В. И. Анализ данных в экономике. Теория вероятностей, прикладная статистика, обработка и визуализация данных в Microsoft Excel: учебник / В. И. Соловьев. — Москва: КНОРУС, 2018. </a:t>
            </a:r>
          </a:p>
          <a:p>
            <a:pPr marL="514350" indent="-514350">
              <a:spcBef>
                <a:spcPts val="1200"/>
              </a:spcBef>
              <a:buAutoNum type="arabicPeriod"/>
            </a:pPr>
            <a:r>
              <a:rPr lang="ru-RU" sz="2400" dirty="0"/>
              <a:t>Керимов, А.К. Математика финансовых инструментов = </a:t>
            </a:r>
            <a:r>
              <a:rPr lang="en-US" sz="2400" dirty="0"/>
              <a:t>Mathematics of Financial Instruments. Education supply: </a:t>
            </a:r>
            <a:r>
              <a:rPr lang="ru-RU" sz="2400" dirty="0"/>
              <a:t>Учебное пособие / А.К. Керимов; </a:t>
            </a:r>
            <a:r>
              <a:rPr lang="ru-RU" sz="2400" dirty="0" err="1"/>
              <a:t>Финуниверситет</a:t>
            </a:r>
            <a:r>
              <a:rPr lang="ru-RU" sz="2400" dirty="0"/>
              <a:t>, Каф. прикладной математики. — М.: </a:t>
            </a:r>
            <a:r>
              <a:rPr lang="ru-RU" sz="2400" dirty="0" err="1"/>
              <a:t>Финуниверситет</a:t>
            </a:r>
            <a:r>
              <a:rPr lang="ru-RU" sz="2400" dirty="0"/>
              <a:t>, 2015 — 180 с.; 11,25 </a:t>
            </a:r>
            <a:r>
              <a:rPr lang="ru-RU" sz="2400" dirty="0" err="1"/>
              <a:t>п.л</a:t>
            </a:r>
            <a:r>
              <a:rPr lang="ru-RU" sz="2400" dirty="0"/>
              <a:t>. </a:t>
            </a:r>
          </a:p>
          <a:p>
            <a:pPr marL="446088" indent="-446088">
              <a:spcBef>
                <a:spcPts val="1200"/>
              </a:spcBef>
            </a:pPr>
            <a:r>
              <a:rPr lang="ru-RU" sz="2400" dirty="0"/>
              <a:t>3.   Гобарева Я.Л., Городецкая О.Ю., Золотарюк А.В. Бизнес-аналитика средствами </a:t>
            </a:r>
            <a:r>
              <a:rPr lang="en-US" sz="2400" dirty="0"/>
              <a:t>Excel</a:t>
            </a:r>
            <a:r>
              <a:rPr lang="ru-RU" sz="2400" dirty="0"/>
              <a:t>: учебное пособие. -3-е изд. –М.: ИНФРА-М, 2018.</a:t>
            </a:r>
          </a:p>
        </p:txBody>
      </p:sp>
    </p:spTree>
    <p:extLst>
      <p:ext uri="{BB962C8B-B14F-4D97-AF65-F5344CB8AC3E}">
        <p14:creationId xmlns:p14="http://schemas.microsoft.com/office/powerpoint/2010/main" val="2736934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4B3DB53-AF9A-4E69-A0BC-7EF1C0ADC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140B-44EE-4255-A26C-1F2780EA458E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820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726E55E-A326-4E44-AB80-68555852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kern="1200" dirty="0">
                <a:latin typeface="+mj-lt"/>
                <a:ea typeface="+mj-ea"/>
                <a:cs typeface="+mj-cs"/>
              </a:rPr>
              <a:t>Вопрос 1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C7A8956-8C06-4430-92E9-22DAF4BBFC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49" y="1825625"/>
            <a:ext cx="3425191" cy="32900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 marL="271463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altLang="ru-RU" sz="2800" b="1" dirty="0"/>
              <a:t>Понятие и сфера применения искусственной нейронной сети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1B94D95-2F37-40A1-9D48-FC8A03D6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91A140B-44EE-4255-A26C-1F2780EA458E}" type="slidenum">
              <a:rPr lang="ru-RU" sz="1600" smtClean="0"/>
              <a:pPr>
                <a:spcAft>
                  <a:spcPts val="600"/>
                </a:spcAft>
              </a:pPr>
              <a:t>4</a:t>
            </a:fld>
            <a:endParaRPr lang="ru-RU" sz="160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206BD51-3AC8-4701-BE65-E0EE87C6B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022" y="365126"/>
            <a:ext cx="1725318" cy="609653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C4C55F-AFD2-44BE-91B5-D75EB15AA02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150" y="1892934"/>
            <a:ext cx="4483189" cy="3369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0020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A270188-458C-4DF1-B255-972C1B314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140B-44EE-4255-A26C-1F2780EA458E}" type="slidenum">
              <a:rPr lang="ru-RU" sz="1600" smtClean="0"/>
              <a:t>5</a:t>
            </a:fld>
            <a:endParaRPr lang="ru-RU" sz="16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CEFB9FB-48D6-46AE-878B-AB5F04CC1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Основные понятия  в сфере ИИ</a:t>
            </a:r>
          </a:p>
        </p:txBody>
      </p:sp>
      <p:pic>
        <p:nvPicPr>
          <p:cNvPr id="6" name="Рисунок 5" descr="Изображение выглядит как устройство&#10;&#10;Автоматически созданное описание">
            <a:extLst>
              <a:ext uri="{FF2B5EF4-FFF2-40B4-BE49-F238E27FC236}">
                <a16:creationId xmlns:a16="http://schemas.microsoft.com/office/drawing/2014/main" id="{57A5B6B6-495F-43EE-B586-91639723B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456" y="2589254"/>
            <a:ext cx="6424114" cy="3217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23926-EA21-41F8-AAFF-D11933131887}"/>
              </a:ext>
            </a:extLst>
          </p:cNvPr>
          <p:cNvSpPr txBox="1"/>
          <p:nvPr/>
        </p:nvSpPr>
        <p:spPr>
          <a:xfrm>
            <a:off x="303256" y="1209100"/>
            <a:ext cx="80076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Сфера ИИ (искусственный интеллект) – это автоматизация задач, ранее решаемых лишь человеческим интеллектом.</a:t>
            </a:r>
          </a:p>
        </p:txBody>
      </p:sp>
    </p:spTree>
    <p:extLst>
      <p:ext uri="{BB962C8B-B14F-4D97-AF65-F5344CB8AC3E}">
        <p14:creationId xmlns:p14="http://schemas.microsoft.com/office/powerpoint/2010/main" val="466037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2DA11DBF-4425-4BBE-86E9-DA1910A06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360" y="1723767"/>
            <a:ext cx="3690826" cy="1938992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Системы автоматического управления автомобилем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25CDB8E-417F-4F76-A4EF-5F165860D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140B-44EE-4255-A26C-1F2780EA458E}" type="slidenum">
              <a:rPr lang="ru-RU" sz="1600" smtClean="0"/>
              <a:t>6</a:t>
            </a:fld>
            <a:endParaRPr lang="ru-RU" sz="16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2B55F1F-794E-4D71-85A0-7CB56558A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Области применения нейронных сетей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9F95DCC-29BB-48D4-A48F-82BC13A6A91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7" t="263" r="13673" b="-263"/>
          <a:stretch/>
        </p:blipFill>
        <p:spPr bwMode="auto">
          <a:xfrm>
            <a:off x="4258414" y="1723767"/>
            <a:ext cx="4670854" cy="4081614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D029FF-D849-4E87-B720-B924DA7709BA}"/>
              </a:ext>
            </a:extLst>
          </p:cNvPr>
          <p:cNvSpPr txBox="1"/>
          <p:nvPr/>
        </p:nvSpPr>
        <p:spPr>
          <a:xfrm>
            <a:off x="467360" y="3866389"/>
            <a:ext cx="178504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nuTonomy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Yandex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/>
              <a:t>Камаз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84644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DF8AE99-8D09-4CB3-BBCA-AEE710421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860" y="1959929"/>
            <a:ext cx="4695825" cy="185410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Объект 1">
            <a:extLst>
              <a:ext uri="{FF2B5EF4-FFF2-40B4-BE49-F238E27FC236}">
                <a16:creationId xmlns:a16="http://schemas.microsoft.com/office/drawing/2014/main" id="{AA2209A1-FF49-4BFF-88C3-81F57CF16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" y="1533525"/>
            <a:ext cx="3272970" cy="1372235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Автоматический перевод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B8D3519-CC16-4628-8841-0703ECB4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42433" y="6356350"/>
            <a:ext cx="718503" cy="365125"/>
          </a:xfrm>
        </p:spPr>
        <p:txBody>
          <a:bodyPr/>
          <a:lstStyle/>
          <a:p>
            <a:fld id="{C91A140B-44EE-4255-A26C-1F2780EA458E}" type="slidenum">
              <a:rPr lang="ru-RU" sz="1600" smtClean="0"/>
              <a:t>7</a:t>
            </a:fld>
            <a:endParaRPr lang="ru-RU" sz="16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73B199F-05A1-45E4-8E44-2D8E6AC27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нейронных сетей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64EEBB-5DD5-4F27-ABE6-B76CB9151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3345089"/>
            <a:ext cx="4695825" cy="17907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42A4FA6-38D8-4022-9964-70DA79789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697" y="4262438"/>
            <a:ext cx="348615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2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>
            <a:extLst>
              <a:ext uri="{FF2B5EF4-FFF2-40B4-BE49-F238E27FC236}">
                <a16:creationId xmlns:a16="http://schemas.microsoft.com/office/drawing/2014/main" id="{740AE685-B91E-48EE-B4FA-8441EE485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87" y="1092789"/>
            <a:ext cx="4707120" cy="5274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Юристы,</a:t>
            </a:r>
            <a:r>
              <a:rPr lang="en-US" dirty="0"/>
              <a:t> </a:t>
            </a:r>
            <a:r>
              <a:rPr lang="ru-RU" dirty="0"/>
              <a:t>бухгалтерия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/>
              <a:t>HR</a:t>
            </a: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61DAF1E-C14B-4EC8-9876-A72D6F70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72250" y="6356351"/>
            <a:ext cx="843099" cy="365125"/>
          </a:xfrm>
        </p:spPr>
        <p:txBody>
          <a:bodyPr/>
          <a:lstStyle/>
          <a:p>
            <a:fld id="{C91A140B-44EE-4255-A26C-1F2780EA458E}" type="slidenum">
              <a:rPr lang="ru-RU" sz="1600" smtClean="0"/>
              <a:t>8</a:t>
            </a:fld>
            <a:endParaRPr lang="ru-RU" sz="160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2B4BC09-B333-4EAB-9815-326F21E49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нейронных сетей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92A3FA-B8C9-4147-924F-5453C8612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337" y="3598363"/>
            <a:ext cx="2459712" cy="26021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BF9F012-5A32-4CCC-84DF-5996CB049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087" y="1671615"/>
            <a:ext cx="4825390" cy="23455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F9A952-5BF4-43A0-A09D-49B63486082C}"/>
              </a:ext>
            </a:extLst>
          </p:cNvPr>
          <p:cNvSpPr txBox="1"/>
          <p:nvPr/>
        </p:nvSpPr>
        <p:spPr>
          <a:xfrm>
            <a:off x="7066371" y="5741507"/>
            <a:ext cx="1540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Герман Греф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AF4D9F7-AC0E-4D69-8F91-43419EBCF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1" y="4278902"/>
            <a:ext cx="4703807" cy="2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61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AC9F75-8B22-409A-AAFF-6AEF1872A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A140B-44EE-4255-A26C-1F2780EA458E}" type="slidenum">
              <a:rPr lang="ru-RU" sz="1600" smtClean="0"/>
              <a:t>9</a:t>
            </a:fld>
            <a:endParaRPr lang="ru-RU" sz="160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54B4453-2322-4E14-BBEA-5199ACBC9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нейронных сетей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E38709-294F-4559-870D-C3EBDB11E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841182"/>
            <a:ext cx="4991100" cy="3724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D5CB04-7A81-4E51-A994-19C7BDC3B63D}"/>
              </a:ext>
            </a:extLst>
          </p:cNvPr>
          <p:cNvSpPr txBox="1"/>
          <p:nvPr/>
        </p:nvSpPr>
        <p:spPr>
          <a:xfrm>
            <a:off x="670560" y="2336800"/>
            <a:ext cx="1811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Медицина</a:t>
            </a:r>
          </a:p>
        </p:txBody>
      </p:sp>
    </p:spTree>
    <p:extLst>
      <p:ext uri="{BB962C8B-B14F-4D97-AF65-F5344CB8AC3E}">
        <p14:creationId xmlns:p14="http://schemas.microsoft.com/office/powerpoint/2010/main" val="6964258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аблон презентации ФА 4х3.potx" id="{3CE003A1-D5CA-4CE2-990D-DADD85922054}" vid="{BAC86980-F5DF-4EBF-8580-23EFAB7FAB4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746</Words>
  <Application>Microsoft Office PowerPoint</Application>
  <PresentationFormat>Экран (4:3)</PresentationFormat>
  <Paragraphs>152</Paragraphs>
  <Slides>38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Open Sans</vt:lpstr>
      <vt:lpstr>Segoe UI Light</vt:lpstr>
      <vt:lpstr>Wingdings</vt:lpstr>
      <vt:lpstr>Тема Office</vt:lpstr>
      <vt:lpstr>Нейронные сети в Excel</vt:lpstr>
      <vt:lpstr>Цель и задачи</vt:lpstr>
      <vt:lpstr>Учебные вопросы</vt:lpstr>
      <vt:lpstr>Вопрос 1</vt:lpstr>
      <vt:lpstr>Основные понятия  в сфере ИИ</vt:lpstr>
      <vt:lpstr>Области применения нейронных сетей</vt:lpstr>
      <vt:lpstr>Применение нейронных сетей</vt:lpstr>
      <vt:lpstr>Применение нейронных сетей</vt:lpstr>
      <vt:lpstr>Применение нейронных сетей</vt:lpstr>
      <vt:lpstr>Применение нейронных сетей</vt:lpstr>
      <vt:lpstr>Применение нейронных сетей</vt:lpstr>
      <vt:lpstr>Понятие искусственной нейронной сети </vt:lpstr>
      <vt:lpstr>Вопрос 2</vt:lpstr>
      <vt:lpstr>Биологический нейрон</vt:lpstr>
      <vt:lpstr>Биологический нейрон</vt:lpstr>
      <vt:lpstr>Искусственный нейрон</vt:lpstr>
      <vt:lpstr>Искусственная нейронная сеть</vt:lpstr>
      <vt:lpstr>Функция активации</vt:lpstr>
      <vt:lpstr>Функция активации</vt:lpstr>
      <vt:lpstr>Функция активации</vt:lpstr>
      <vt:lpstr>Функция активации</vt:lpstr>
      <vt:lpstr>Смещение</vt:lpstr>
      <vt:lpstr>Модель нейронной сети</vt:lpstr>
      <vt:lpstr>Модель нейронной сети</vt:lpstr>
      <vt:lpstr>Презентация PowerPoint</vt:lpstr>
      <vt:lpstr>Модель нейронной сети</vt:lpstr>
      <vt:lpstr>Итоги</vt:lpstr>
      <vt:lpstr>Вопрос 3</vt:lpstr>
      <vt:lpstr>Вопрос 3. Примеры использования нейросетевых технологий – классификация</vt:lpstr>
      <vt:lpstr>Вопрос 3. Примеры использования нейросетевых технологий – регрессия</vt:lpstr>
      <vt:lpstr>Модель одного нейрона в Excel</vt:lpstr>
      <vt:lpstr>Функция одного нейрона</vt:lpstr>
      <vt:lpstr>Схема нейронной сети</vt:lpstr>
      <vt:lpstr>Реализация в Excel</vt:lpstr>
      <vt:lpstr>Прогнозирование</vt:lpstr>
      <vt:lpstr>Работа в Google Colab</vt:lpstr>
      <vt:lpstr>Литература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Нейросетевые технологии обработки финансовой информации</dc:title>
  <dc:creator>Михаил Смирнов</dc:creator>
  <cp:lastModifiedBy>Михаил Смирнов</cp:lastModifiedBy>
  <cp:revision>13</cp:revision>
  <dcterms:created xsi:type="dcterms:W3CDTF">2020-10-30T04:44:59Z</dcterms:created>
  <dcterms:modified xsi:type="dcterms:W3CDTF">2021-12-01T08:22:28Z</dcterms:modified>
</cp:coreProperties>
</file>